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30" r:id="rId2"/>
    <p:sldId id="257" r:id="rId3"/>
    <p:sldId id="278" r:id="rId4"/>
    <p:sldId id="279" r:id="rId5"/>
    <p:sldId id="280" r:id="rId6"/>
    <p:sldId id="281" r:id="rId7"/>
    <p:sldId id="282" r:id="rId8"/>
    <p:sldId id="261" r:id="rId9"/>
    <p:sldId id="277" r:id="rId10"/>
    <p:sldId id="317" r:id="rId11"/>
    <p:sldId id="319" r:id="rId12"/>
    <p:sldId id="320" r:id="rId13"/>
    <p:sldId id="321" r:id="rId14"/>
    <p:sldId id="299" r:id="rId15"/>
    <p:sldId id="301" r:id="rId16"/>
    <p:sldId id="302" r:id="rId17"/>
    <p:sldId id="291" r:id="rId18"/>
    <p:sldId id="322" r:id="rId19"/>
    <p:sldId id="323" r:id="rId20"/>
    <p:sldId id="324" r:id="rId21"/>
    <p:sldId id="325" r:id="rId22"/>
    <p:sldId id="327" r:id="rId23"/>
    <p:sldId id="328" r:id="rId24"/>
    <p:sldId id="329" r:id="rId25"/>
    <p:sldId id="335" r:id="rId26"/>
    <p:sldId id="337" r:id="rId27"/>
    <p:sldId id="336" r:id="rId28"/>
    <p:sldId id="283" r:id="rId29"/>
    <p:sldId id="284" r:id="rId30"/>
    <p:sldId id="258" r:id="rId31"/>
    <p:sldId id="318" r:id="rId32"/>
    <p:sldId id="316" r:id="rId33"/>
    <p:sldId id="286" r:id="rId34"/>
    <p:sldId id="287" r:id="rId35"/>
    <p:sldId id="288" r:id="rId36"/>
    <p:sldId id="290" r:id="rId37"/>
    <p:sldId id="289" r:id="rId38"/>
    <p:sldId id="292" r:id="rId39"/>
    <p:sldId id="298" r:id="rId40"/>
    <p:sldId id="300" r:id="rId41"/>
    <p:sldId id="331" r:id="rId4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9900"/>
    <a:srgbClr val="CC0000"/>
    <a:srgbClr val="889000"/>
    <a:srgbClr val="808000"/>
    <a:srgbClr val="607731"/>
    <a:srgbClr val="E78A00"/>
    <a:srgbClr val="EEA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63" d="100"/>
          <a:sy n="63" d="100"/>
        </p:scale>
        <p:origin x="97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xeniac\AppData\Local\Microsoft\Windows\Temporary%20Internet%20Files\Content.Outlook\L9FXNC2Z\ESODA%202016%20&#913;&#925;&#913;%20XRIMATODOT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Pantelitsa\Desktop\FUND201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xeniac\Desktop\Desktop\OLD_Desktop\general_UCY\Tomeas%20Katartisis\2015-2016\internal-vs-external-up-to-20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u="none" strike="noStrike" baseline="0" dirty="0">
                <a:effectLst/>
              </a:rPr>
              <a:t>DISTRIBUTION </a:t>
            </a:r>
            <a:r>
              <a:rPr lang="en-US" sz="2400" b="1" i="0" u="none" strike="noStrike" baseline="0" dirty="0" smtClean="0">
                <a:effectLst/>
              </a:rPr>
              <a:t>DU FINANCEMENT EXTÉRIEUR EN 2015</a:t>
            </a:r>
            <a:endParaRPr lang="en-US" sz="2400" dirty="0"/>
          </a:p>
        </c:rich>
      </c:tx>
      <c:layout>
        <c:manualLayout>
          <c:xMode val="edge"/>
          <c:yMode val="edge"/>
          <c:x val="0.156520000972101"/>
          <c:y val="0"/>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tx>
                <c:rich>
                  <a:bodyPr/>
                  <a:lstStyle/>
                  <a:p>
                    <a:r>
                      <a:rPr lang="en-US" smtClean="0"/>
                      <a:t>FPR</a:t>
                    </a:r>
                    <a:r>
                      <a:rPr lang="en-US" dirty="0"/>
                      <a:t>
31%</a:t>
                    </a:r>
                  </a:p>
                </c:rich>
              </c:tx>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a:t>LLP </a:t>
                    </a:r>
                    <a:r>
                      <a:rPr lang="en-US" smtClean="0"/>
                      <a:t>ET ERASMUS</a:t>
                    </a:r>
                    <a:r>
                      <a:rPr lang="en-US" dirty="0"/>
                      <a:t>+
3%</a:t>
                    </a:r>
                  </a:p>
                </c:rich>
              </c:tx>
              <c:showLegendKey val="0"/>
              <c:showVal val="0"/>
              <c:showCatName val="1"/>
              <c:showSerName val="0"/>
              <c:showPercent val="1"/>
              <c:showBubbleSize val="0"/>
              <c:extLst>
                <c:ext xmlns:c15="http://schemas.microsoft.com/office/drawing/2012/chart" uri="{CE6537A1-D6FC-4f65-9D91-7224C49458BB}"/>
              </c:extLst>
            </c:dLbl>
            <c:dLbl>
              <c:idx val="4"/>
              <c:tx>
                <c:rich>
                  <a:bodyPr/>
                  <a:lstStyle/>
                  <a:p>
                    <a:r>
                      <a:rPr lang="en-US" dirty="0" smtClean="0"/>
                      <a:t>AUTRES</a:t>
                    </a:r>
                    <a:r>
                      <a:rPr lang="en-US" dirty="0"/>
                      <a:t>
16%</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'[ESODA 2016 ΑΝΑ XRIMATODOTI.xls]SUM TABLE'!$A$4:$A$9</c:f>
              <c:strCache>
                <c:ptCount val="6"/>
                <c:pt idx="0">
                  <c:v>RPF</c:v>
                </c:pt>
                <c:pt idx="1">
                  <c:v>FP7</c:v>
                </c:pt>
                <c:pt idx="2">
                  <c:v>H2020</c:v>
                </c:pt>
                <c:pt idx="3">
                  <c:v>LLP AND ERASMUS+</c:v>
                </c:pt>
                <c:pt idx="4">
                  <c:v>OTHER</c:v>
                </c:pt>
                <c:pt idx="5">
                  <c:v>LEVENTIS</c:v>
                </c:pt>
              </c:strCache>
            </c:strRef>
          </c:cat>
          <c:val>
            <c:numRef>
              <c:f>'[ESODA 2016 ΑΝΑ XRIMATODOTI.xls]SUM TABLE'!$B$4:$B$9</c:f>
              <c:numCache>
                <c:formatCode>#,##0</c:formatCode>
                <c:ptCount val="6"/>
                <c:pt idx="0">
                  <c:v>5184564</c:v>
                </c:pt>
                <c:pt idx="1">
                  <c:v>3003004</c:v>
                </c:pt>
                <c:pt idx="2">
                  <c:v>5123109</c:v>
                </c:pt>
                <c:pt idx="3">
                  <c:v>439371</c:v>
                </c:pt>
                <c:pt idx="4">
                  <c:v>2614947</c:v>
                </c:pt>
                <c:pt idx="5">
                  <c:v>139940</c:v>
                </c:pt>
              </c:numCache>
            </c:numRef>
          </c:val>
        </c:ser>
        <c:dLbls>
          <c:showLegendKey val="0"/>
          <c:showVal val="0"/>
          <c:showCatName val="0"/>
          <c:showSerName val="0"/>
          <c:showPercent val="1"/>
          <c:showBubbleSize val="0"/>
          <c:showLeaderLines val="1"/>
        </c:dLbls>
      </c:pie3DChart>
    </c:plotArea>
    <c:plotVisOnly val="1"/>
    <c:dispBlanksAs val="zero"/>
    <c:showDLblsOverMax val="0"/>
  </c:chart>
  <c:spPr>
    <a:gradFill>
      <a:gsLst>
        <a:gs pos="0">
          <a:srgbClr val="FFFFFF"/>
        </a:gs>
        <a:gs pos="7001">
          <a:srgbClr val="E6E6E6"/>
        </a:gs>
        <a:gs pos="32001">
          <a:srgbClr val="7D8496"/>
        </a:gs>
        <a:gs pos="47000">
          <a:srgbClr val="E6E6E6"/>
        </a:gs>
        <a:gs pos="85001">
          <a:srgbClr val="7D8496"/>
        </a:gs>
        <a:gs pos="100000">
          <a:srgbClr val="E6E6E6"/>
        </a:gs>
      </a:gsLst>
      <a:lin ang="5400000" scaled="0"/>
    </a:gra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814600608552"/>
          <c:y val="8.9138950914717692E-3"/>
          <c:w val="0.47812301117227601"/>
          <c:h val="0.80638657108159895"/>
        </c:manualLayout>
      </c:layout>
      <c:pieChart>
        <c:varyColors val="1"/>
        <c:ser>
          <c:idx val="0"/>
          <c:order val="0"/>
          <c:dPt>
            <c:idx val="0"/>
            <c:bubble3D val="0"/>
            <c:explosion val="8"/>
            <c:spPr>
              <a:solidFill>
                <a:schemeClr val="accent1"/>
              </a:solidFill>
              <a:ln>
                <a:noFill/>
              </a:ln>
              <a:effectLst>
                <a:outerShdw blurRad="254000" sx="102000" sy="102000" algn="ctr" rotWithShape="0">
                  <a:prstClr val="black">
                    <a:alpha val="20000"/>
                  </a:prstClr>
                </a:outerShdw>
              </a:effectLst>
            </c:spPr>
          </c:dPt>
          <c:dPt>
            <c:idx val="1"/>
            <c:bubble3D val="0"/>
            <c:explosion val="6"/>
            <c:spPr>
              <a:solidFill>
                <a:schemeClr val="accent2"/>
              </a:solidFill>
              <a:ln>
                <a:noFill/>
              </a:ln>
              <a:effectLst>
                <a:outerShdw blurRad="254000" sx="102000" sy="102000" algn="ctr" rotWithShape="0">
                  <a:prstClr val="black">
                    <a:alpha val="20000"/>
                  </a:prstClr>
                </a:outerShdw>
              </a:effectLst>
            </c:spPr>
          </c:dPt>
          <c:dPt>
            <c:idx val="2"/>
            <c:bubble3D val="0"/>
            <c:explosion val="15"/>
            <c:spPr>
              <a:solidFill>
                <a:schemeClr val="accent3"/>
              </a:solidFill>
              <a:ln>
                <a:noFill/>
              </a:ln>
              <a:effectLst>
                <a:outerShdw blurRad="254000" sx="102000" sy="102000" algn="ctr" rotWithShape="0">
                  <a:prstClr val="black">
                    <a:alpha val="20000"/>
                  </a:prstClr>
                </a:outerShdw>
              </a:effectLst>
            </c:spPr>
          </c:dPt>
          <c:dPt>
            <c:idx val="3"/>
            <c:bubble3D val="0"/>
            <c:explosion val="12"/>
            <c:spPr>
              <a:solidFill>
                <a:schemeClr val="accent4"/>
              </a:solidFill>
              <a:ln>
                <a:noFill/>
              </a:ln>
              <a:effectLst>
                <a:outerShdw blurRad="254000" sx="102000" sy="102000" algn="ctr" rotWithShape="0">
                  <a:prstClr val="black">
                    <a:alpha val="20000"/>
                  </a:prstClr>
                </a:outerShdw>
              </a:effectLst>
            </c:spPr>
          </c:dPt>
          <c:dPt>
            <c:idx val="4"/>
            <c:bubble3D val="0"/>
            <c:explosion val="8"/>
            <c:spPr>
              <a:solidFill>
                <a:schemeClr val="accent5"/>
              </a:solidFill>
              <a:ln>
                <a:noFill/>
              </a:ln>
              <a:effectLst>
                <a:outerShdw blurRad="254000" sx="102000" sy="102000" algn="ctr" rotWithShape="0">
                  <a:prstClr val="black">
                    <a:alpha val="20000"/>
                  </a:prstClr>
                </a:outerShdw>
              </a:effectLst>
            </c:spPr>
          </c:dPt>
          <c:dPt>
            <c:idx val="5"/>
            <c:bubble3D val="0"/>
            <c:explosion val="5"/>
            <c:spPr>
              <a:solidFill>
                <a:schemeClr val="accent6"/>
              </a:solidFill>
              <a:ln>
                <a:noFill/>
              </a:ln>
              <a:effectLst>
                <a:outerShdw blurRad="254000" sx="102000" sy="102000" algn="ctr" rotWithShape="0">
                  <a:prstClr val="black">
                    <a:alpha val="20000"/>
                  </a:prstClr>
                </a:outerShdw>
              </a:effectLst>
            </c:spPr>
          </c:dPt>
          <c:dLbls>
            <c:dLbl>
              <c:idx val="0"/>
              <c:tx>
                <c:rich>
                  <a:bodyPr/>
                  <a:lstStyle/>
                  <a:p>
                    <a:r>
                      <a:rPr lang="en-US" smtClean="0"/>
                      <a:t>Programmes de recherche internes </a:t>
                    </a:r>
                    <a:r>
                      <a:rPr lang="en-US" dirty="0"/>
                      <a:t>
11%</a:t>
                    </a:r>
                  </a:p>
                </c:rich>
              </c:tx>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en-US" smtClean="0"/>
                      <a:t>Activités de recherche </a:t>
                    </a:r>
                    <a:r>
                      <a:rPr lang="en-US" dirty="0"/>
                      <a:t>
29%</a:t>
                    </a:r>
                  </a:p>
                </c:rich>
              </c:tx>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smtClean="0"/>
                      <a:t>Programme de recherche de la </a:t>
                    </a:r>
                    <a:r>
                      <a:rPr lang="en-US" dirty="0" err="1" smtClean="0"/>
                      <a:t>F</a:t>
                    </a:r>
                    <a:r>
                      <a:rPr lang="en-US" smtClean="0"/>
                      <a:t>ondation Leventis </a:t>
                    </a:r>
                    <a:r>
                      <a:rPr lang="en-US" dirty="0"/>
                      <a:t>
4%</a:t>
                    </a:r>
                  </a:p>
                </c:rich>
              </c:tx>
              <c:showLegendKey val="0"/>
              <c:showVal val="0"/>
              <c:showCatName val="1"/>
              <c:showSerName val="0"/>
              <c:showPercent val="1"/>
              <c:showBubbleSize val="0"/>
              <c:extLst>
                <c:ext xmlns:c15="http://schemas.microsoft.com/office/drawing/2012/chart" uri="{CE6537A1-D6FC-4f65-9D91-7224C49458BB}"/>
              </c:extLst>
            </c:dLbl>
            <c:dLbl>
              <c:idx val="3"/>
              <c:tx>
                <c:rich>
                  <a:bodyPr/>
                  <a:lstStyle/>
                  <a:p>
                    <a:r>
                      <a:rPr lang="en-US" smtClean="0"/>
                      <a:t>Financement au démarrage</a:t>
                    </a:r>
                    <a:r>
                      <a:rPr lang="en-US"/>
                      <a:t>
4%</a:t>
                    </a:r>
                  </a:p>
                </c:rich>
              </c:tx>
              <c:showLegendKey val="0"/>
              <c:showVal val="0"/>
              <c:showCatName val="1"/>
              <c:showSerName val="0"/>
              <c:showPercent val="1"/>
              <c:showBubbleSize val="0"/>
              <c:extLst>
                <c:ext xmlns:c15="http://schemas.microsoft.com/office/drawing/2012/chart" uri="{CE6537A1-D6FC-4f65-9D91-7224C49458BB}"/>
              </c:extLst>
            </c:dLbl>
            <c:dLbl>
              <c:idx val="4"/>
              <c:tx>
                <c:rich>
                  <a:bodyPr/>
                  <a:lstStyle/>
                  <a:p>
                    <a:r>
                      <a:rPr lang="en-US"/>
                      <a:t>Co</a:t>
                    </a:r>
                    <a:r>
                      <a:rPr lang="en-US" smtClean="0"/>
                      <a:t>-financement</a:t>
                    </a:r>
                    <a:r>
                      <a:rPr lang="en-US" baseline="0" smtClean="0"/>
                      <a:t> pour des projets extérieurs </a:t>
                    </a:r>
                    <a:r>
                      <a:rPr lang="en-US"/>
                      <a:t>
27%</a:t>
                    </a:r>
                  </a:p>
                </c:rich>
              </c:tx>
              <c:showLegendKey val="0"/>
              <c:showVal val="0"/>
              <c:showCatName val="1"/>
              <c:showSerName val="0"/>
              <c:showPercent val="1"/>
              <c:showBubbleSize val="0"/>
              <c:extLst>
                <c:ext xmlns:c15="http://schemas.microsoft.com/office/drawing/2012/chart" uri="{CE6537A1-D6FC-4f65-9D91-7224C49458BB}"/>
              </c:extLst>
            </c:dLbl>
            <c:dLbl>
              <c:idx val="5"/>
              <c:tx>
                <c:rich>
                  <a:bodyPr/>
                  <a:lstStyle/>
                  <a:p>
                    <a:r>
                      <a:rPr lang="en-US" dirty="0" err="1" smtClean="0"/>
                      <a:t>Autres</a:t>
                    </a:r>
                    <a:r>
                      <a:rPr lang="en-US" dirty="0" smtClean="0"/>
                      <a:t> </a:t>
                    </a:r>
                    <a:r>
                      <a:rPr lang="en-US" dirty="0" err="1" smtClean="0"/>
                      <a:t>financements</a:t>
                    </a:r>
                    <a:r>
                      <a:rPr lang="en-US" dirty="0"/>
                      <a:t>
25%</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Sheet1!$F$8:$F$13</c:f>
              <c:strCache>
                <c:ptCount val="6"/>
                <c:pt idx="0">
                  <c:v>Internal Research Programmes </c:v>
                </c:pt>
                <c:pt idx="1">
                  <c:v>Researchers Activities </c:v>
                </c:pt>
                <c:pt idx="2">
                  <c:v>Leventis Foundation Research Programmes</c:v>
                </c:pt>
                <c:pt idx="3">
                  <c:v>Start up Funding </c:v>
                </c:pt>
                <c:pt idx="4">
                  <c:v>Co-funding for external projects </c:v>
                </c:pt>
                <c:pt idx="5">
                  <c:v>Other Funding</c:v>
                </c:pt>
              </c:strCache>
            </c:strRef>
          </c:cat>
          <c:val>
            <c:numRef>
              <c:f>Sheet1!$G$8:$G$13</c:f>
              <c:numCache>
                <c:formatCode>[$€-2]\ #,##0.00;[Red]\-[$€-2]\ #,##0.00</c:formatCode>
                <c:ptCount val="6"/>
                <c:pt idx="0">
                  <c:v>451422</c:v>
                </c:pt>
                <c:pt idx="1">
                  <c:v>1200000</c:v>
                </c:pt>
                <c:pt idx="2">
                  <c:v>140000</c:v>
                </c:pt>
                <c:pt idx="3">
                  <c:v>180000</c:v>
                </c:pt>
                <c:pt idx="4">
                  <c:v>1128801</c:v>
                </c:pt>
                <c:pt idx="5" formatCode="[$€-2]\ #,##0.00;[Red][$€-2]\ #,##0.00">
                  <c:v>1025363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Φύλλο1!$A$3</c:f>
              <c:strCache>
                <c:ptCount val="1"/>
                <c:pt idx="0">
                  <c:v>external</c:v>
                </c:pt>
              </c:strCache>
            </c:strRef>
          </c:tx>
          <c:invertIfNegative val="0"/>
          <c:cat>
            <c:numRef>
              <c:f>Φύλλο1!$B$2:$Q$2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Φύλλο1!$B$3:$Q$3</c:f>
              <c:numCache>
                <c:formatCode>#,##0</c:formatCode>
                <c:ptCount val="16"/>
                <c:pt idx="0">
                  <c:v>854000</c:v>
                </c:pt>
                <c:pt idx="1">
                  <c:v>1179000</c:v>
                </c:pt>
                <c:pt idx="2">
                  <c:v>2905000</c:v>
                </c:pt>
                <c:pt idx="3">
                  <c:v>2375000</c:v>
                </c:pt>
                <c:pt idx="4">
                  <c:v>2614000</c:v>
                </c:pt>
                <c:pt idx="5">
                  <c:v>5345000</c:v>
                </c:pt>
                <c:pt idx="6">
                  <c:v>7347000</c:v>
                </c:pt>
                <c:pt idx="7">
                  <c:v>6561000</c:v>
                </c:pt>
                <c:pt idx="8">
                  <c:v>12631000</c:v>
                </c:pt>
                <c:pt idx="9">
                  <c:v>14018671</c:v>
                </c:pt>
                <c:pt idx="10">
                  <c:v>15030332</c:v>
                </c:pt>
                <c:pt idx="11">
                  <c:v>11213607</c:v>
                </c:pt>
                <c:pt idx="12">
                  <c:v>13030534</c:v>
                </c:pt>
                <c:pt idx="13">
                  <c:v>14361613</c:v>
                </c:pt>
                <c:pt idx="14">
                  <c:v>10409476</c:v>
                </c:pt>
                <c:pt idx="15">
                  <c:v>15880491</c:v>
                </c:pt>
              </c:numCache>
            </c:numRef>
          </c:val>
        </c:ser>
        <c:ser>
          <c:idx val="1"/>
          <c:order val="1"/>
          <c:tx>
            <c:strRef>
              <c:f>Φύλλο1!$A$4</c:f>
              <c:strCache>
                <c:ptCount val="1"/>
                <c:pt idx="0">
                  <c:v>internal</c:v>
                </c:pt>
              </c:strCache>
            </c:strRef>
          </c:tx>
          <c:spPr>
            <a:solidFill>
              <a:schemeClr val="accent3">
                <a:lumMod val="20000"/>
                <a:lumOff val="80000"/>
              </a:schemeClr>
            </a:solidFill>
          </c:spPr>
          <c:invertIfNegative val="0"/>
          <c:cat>
            <c:numRef>
              <c:f>Φύλλο1!$B$2:$Q$2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Φύλλο1!$B$4:$Q$4</c:f>
              <c:numCache>
                <c:formatCode>#,##0</c:formatCode>
                <c:ptCount val="16"/>
                <c:pt idx="0">
                  <c:v>598000</c:v>
                </c:pt>
                <c:pt idx="1">
                  <c:v>718000</c:v>
                </c:pt>
                <c:pt idx="2">
                  <c:v>1025000</c:v>
                </c:pt>
                <c:pt idx="3">
                  <c:v>1196000</c:v>
                </c:pt>
                <c:pt idx="4">
                  <c:v>1936000</c:v>
                </c:pt>
                <c:pt idx="5">
                  <c:v>1965000</c:v>
                </c:pt>
                <c:pt idx="6">
                  <c:v>2298000</c:v>
                </c:pt>
                <c:pt idx="7">
                  <c:v>2247000</c:v>
                </c:pt>
                <c:pt idx="8">
                  <c:v>3600000</c:v>
                </c:pt>
                <c:pt idx="9">
                  <c:v>4375000</c:v>
                </c:pt>
                <c:pt idx="10">
                  <c:v>6102555</c:v>
                </c:pt>
                <c:pt idx="11">
                  <c:v>6100000</c:v>
                </c:pt>
                <c:pt idx="12">
                  <c:v>5890526</c:v>
                </c:pt>
                <c:pt idx="13">
                  <c:v>4514056</c:v>
                </c:pt>
                <c:pt idx="14">
                  <c:v>3947410</c:v>
                </c:pt>
                <c:pt idx="15">
                  <c:v>4125586</c:v>
                </c:pt>
              </c:numCache>
            </c:numRef>
          </c:val>
        </c:ser>
        <c:dLbls>
          <c:showLegendKey val="0"/>
          <c:showVal val="0"/>
          <c:showCatName val="0"/>
          <c:showSerName val="0"/>
          <c:showPercent val="0"/>
          <c:showBubbleSize val="0"/>
        </c:dLbls>
        <c:gapWidth val="75"/>
        <c:overlap val="-25"/>
        <c:axId val="294386016"/>
        <c:axId val="294387192"/>
      </c:barChart>
      <c:catAx>
        <c:axId val="294386016"/>
        <c:scaling>
          <c:orientation val="minMax"/>
        </c:scaling>
        <c:delete val="0"/>
        <c:axPos val="b"/>
        <c:numFmt formatCode="General" sourceLinked="1"/>
        <c:majorTickMark val="none"/>
        <c:minorTickMark val="none"/>
        <c:tickLblPos val="nextTo"/>
        <c:txPr>
          <a:bodyPr/>
          <a:lstStyle/>
          <a:p>
            <a:pPr>
              <a:defRPr sz="1800"/>
            </a:pPr>
            <a:endParaRPr lang="en-US"/>
          </a:p>
        </c:txPr>
        <c:crossAx val="294387192"/>
        <c:crosses val="autoZero"/>
        <c:auto val="1"/>
        <c:lblAlgn val="ctr"/>
        <c:lblOffset val="100"/>
        <c:noMultiLvlLbl val="0"/>
      </c:catAx>
      <c:valAx>
        <c:axId val="294387192"/>
        <c:scaling>
          <c:orientation val="minMax"/>
        </c:scaling>
        <c:delete val="0"/>
        <c:axPos val="l"/>
        <c:majorGridlines/>
        <c:numFmt formatCode="#,##0" sourceLinked="1"/>
        <c:majorTickMark val="cross"/>
        <c:minorTickMark val="none"/>
        <c:tickLblPos val="nextTo"/>
        <c:txPr>
          <a:bodyPr/>
          <a:lstStyle/>
          <a:p>
            <a:pPr>
              <a:defRPr sz="1400"/>
            </a:pPr>
            <a:endParaRPr lang="en-US"/>
          </a:p>
        </c:txPr>
        <c:crossAx val="294386016"/>
        <c:crosses val="autoZero"/>
        <c:crossBetween val="between"/>
      </c:valAx>
      <c:spPr>
        <a:solidFill>
          <a:schemeClr val="bg1">
            <a:lumMod val="95000"/>
          </a:schemeClr>
        </a:solidFill>
      </c:spPr>
    </c:plotArea>
    <c:legend>
      <c:legendPos val="b"/>
      <c:overlay val="0"/>
    </c:legend>
    <c:plotVisOnly val="1"/>
    <c:dispBlanksAs val="gap"/>
    <c:showDLblsOverMax val="0"/>
  </c:chart>
  <c:spPr>
    <a:solidFill>
      <a:schemeClr val="bg1">
        <a:lumMod val="85000"/>
      </a:schemeClr>
    </a:solidFill>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8C6933B-0049-42EF-8EE6-C35869CD46B3}" type="datetimeFigureOut">
              <a:rPr lang="el-GR"/>
              <a:pPr>
                <a:defRPr/>
              </a:pPr>
              <a:t>28/6/2018</a:t>
            </a:fld>
            <a:endParaRPr lang="el-G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9275642-F984-48AF-910E-D568AB192D43}" type="slidenum">
              <a:rPr lang="el-GR" altLang="en-US"/>
              <a:pPr>
                <a:defRPr/>
              </a:pPr>
              <a:t>‹#›</a:t>
            </a:fld>
            <a:endParaRPr lang="el-GR" altLang="en-US"/>
          </a:p>
        </p:txBody>
      </p:sp>
    </p:spTree>
    <p:extLst>
      <p:ext uri="{BB962C8B-B14F-4D97-AF65-F5344CB8AC3E}">
        <p14:creationId xmlns:p14="http://schemas.microsoft.com/office/powerpoint/2010/main" val="2497135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30" tIns="45715" rIns="91430" bIns="45715"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l-GR" altLang="el-GR"/>
          </a:p>
        </p:txBody>
      </p:sp>
      <p:sp>
        <p:nvSpPr>
          <p:cNvPr id="3" name="Date Placeholder 2"/>
          <p:cNvSpPr>
            <a:spLocks noGrp="1"/>
          </p:cNvSpPr>
          <p:nvPr>
            <p:ph type="dt" idx="1"/>
          </p:nvPr>
        </p:nvSpPr>
        <p:spPr>
          <a:xfrm>
            <a:off x="3849688" y="0"/>
            <a:ext cx="2946400" cy="496888"/>
          </a:xfrm>
          <a:prstGeom prst="rect">
            <a:avLst/>
          </a:prstGeom>
        </p:spPr>
        <p:txBody>
          <a:bodyPr vert="horz" wrap="square" lIns="91430" tIns="45715" rIns="91430" bIns="45715"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35EA16C1-A432-4ED5-96A7-924D7964CB47}" type="datetimeFigureOut">
              <a:rPr lang="en-US" altLang="el-GR"/>
              <a:pPr>
                <a:defRPr/>
              </a:pPr>
              <a:t>6/28/2018</a:t>
            </a:fld>
            <a:endParaRPr lang="en-US" alt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0" tIns="45715" rIns="91430"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30" tIns="45715" rIns="91430" bIns="45715"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l-GR" altLang="el-G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30" tIns="45715" rIns="91430" bIns="45715"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B162870-E894-4B20-8F2B-01E9CBF0AC2D}" type="slidenum">
              <a:rPr lang="en-US" altLang="el-GR"/>
              <a:pPr>
                <a:defRPr/>
              </a:pPr>
              <a:t>‹#›</a:t>
            </a:fld>
            <a:endParaRPr lang="en-US" altLang="el-GR"/>
          </a:p>
        </p:txBody>
      </p:sp>
    </p:spTree>
    <p:extLst>
      <p:ext uri="{BB962C8B-B14F-4D97-AF65-F5344CB8AC3E}">
        <p14:creationId xmlns:p14="http://schemas.microsoft.com/office/powerpoint/2010/main" val="3245089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2248EE-7893-4EA4-8E81-40E28BE8039D}" type="slidenum">
              <a:rPr lang="en-US" altLang="el-GR" smtClean="0">
                <a:solidFill>
                  <a:prstClr val="black"/>
                </a:solidFill>
              </a:rPr>
              <a:pPr>
                <a:spcBef>
                  <a:spcPct val="0"/>
                </a:spcBef>
              </a:pPr>
              <a:t>1</a:t>
            </a:fld>
            <a:endParaRPr lang="en-US" altLang="el-GR" smtClean="0">
              <a:solidFill>
                <a:prstClr val="black"/>
              </a:solidFill>
            </a:endParaRPr>
          </a:p>
        </p:txBody>
      </p:sp>
    </p:spTree>
    <p:extLst>
      <p:ext uri="{BB962C8B-B14F-4D97-AF65-F5344CB8AC3E}">
        <p14:creationId xmlns:p14="http://schemas.microsoft.com/office/powerpoint/2010/main" val="292334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CE5FB3-2F88-45FA-860D-EFAE242DFD6C}" type="slidenum">
              <a:rPr lang="en-US" altLang="el-GR" smtClean="0"/>
              <a:pPr>
                <a:spcBef>
                  <a:spcPct val="0"/>
                </a:spcBef>
              </a:pPr>
              <a:t>36</a:t>
            </a:fld>
            <a:endParaRPr lang="en-US" altLang="el-GR" smtClean="0"/>
          </a:p>
        </p:txBody>
      </p:sp>
    </p:spTree>
    <p:extLst>
      <p:ext uri="{BB962C8B-B14F-4D97-AF65-F5344CB8AC3E}">
        <p14:creationId xmlns:p14="http://schemas.microsoft.com/office/powerpoint/2010/main" val="61054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8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5BEBB1-20FC-4411-B385-4B658EDBF49D}" type="slidenum">
              <a:rPr lang="en-US" altLang="el-GR" smtClean="0"/>
              <a:pPr>
                <a:spcBef>
                  <a:spcPct val="0"/>
                </a:spcBef>
              </a:pPr>
              <a:t>37</a:t>
            </a:fld>
            <a:endParaRPr lang="en-US" altLang="el-GR" smtClean="0"/>
          </a:p>
        </p:txBody>
      </p:sp>
    </p:spTree>
    <p:extLst>
      <p:ext uri="{BB962C8B-B14F-4D97-AF65-F5344CB8AC3E}">
        <p14:creationId xmlns:p14="http://schemas.microsoft.com/office/powerpoint/2010/main" val="294573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2960E2-9055-496F-A461-8001C079335D}" type="slidenum">
              <a:rPr lang="en-US" altLang="el-GR" smtClean="0"/>
              <a:pPr>
                <a:spcBef>
                  <a:spcPct val="0"/>
                </a:spcBef>
              </a:pPr>
              <a:t>38</a:t>
            </a:fld>
            <a:endParaRPr lang="en-US" altLang="el-GR" smtClean="0"/>
          </a:p>
        </p:txBody>
      </p:sp>
    </p:spTree>
    <p:extLst>
      <p:ext uri="{BB962C8B-B14F-4D97-AF65-F5344CB8AC3E}">
        <p14:creationId xmlns:p14="http://schemas.microsoft.com/office/powerpoint/2010/main" val="8541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2248EE-7893-4EA4-8E81-40E28BE8039D}" type="slidenum">
              <a:rPr lang="en-US" altLang="el-GR" smtClean="0"/>
              <a:pPr>
                <a:spcBef>
                  <a:spcPct val="0"/>
                </a:spcBef>
              </a:pPr>
              <a:t>2</a:t>
            </a:fld>
            <a:endParaRPr lang="en-US" altLang="el-GR" smtClean="0"/>
          </a:p>
        </p:txBody>
      </p:sp>
    </p:spTree>
    <p:extLst>
      <p:ext uri="{BB962C8B-B14F-4D97-AF65-F5344CB8AC3E}">
        <p14:creationId xmlns:p14="http://schemas.microsoft.com/office/powerpoint/2010/main" val="292334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417DC7-77E6-497D-85A8-BE15352FD319}" type="slidenum">
              <a:rPr lang="en-US" altLang="el-GR" smtClean="0"/>
              <a:pPr>
                <a:spcBef>
                  <a:spcPct val="0"/>
                </a:spcBef>
              </a:pPr>
              <a:t>17</a:t>
            </a:fld>
            <a:endParaRPr lang="en-US" altLang="el-GR" smtClean="0"/>
          </a:p>
        </p:txBody>
      </p:sp>
    </p:spTree>
    <p:extLst>
      <p:ext uri="{BB962C8B-B14F-4D97-AF65-F5344CB8AC3E}">
        <p14:creationId xmlns:p14="http://schemas.microsoft.com/office/powerpoint/2010/main" val="333675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AF4F22-6B78-41CC-AC56-5F4F3E2062EA}" type="slidenum">
              <a:rPr lang="en-US" altLang="el-GR" smtClean="0"/>
              <a:pPr>
                <a:spcBef>
                  <a:spcPct val="0"/>
                </a:spcBef>
              </a:pPr>
              <a:t>30</a:t>
            </a:fld>
            <a:endParaRPr lang="en-US" altLang="el-GR" smtClean="0"/>
          </a:p>
        </p:txBody>
      </p:sp>
    </p:spTree>
    <p:extLst>
      <p:ext uri="{BB962C8B-B14F-4D97-AF65-F5344CB8AC3E}">
        <p14:creationId xmlns:p14="http://schemas.microsoft.com/office/powerpoint/2010/main" val="380242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FE92E8-27FC-4F2A-B2BC-78AB97A05D35}" type="slidenum">
              <a:rPr lang="en-US" altLang="el-GR" smtClean="0">
                <a:solidFill>
                  <a:prstClr val="black"/>
                </a:solidFill>
              </a:rPr>
              <a:pPr>
                <a:spcBef>
                  <a:spcPct val="0"/>
                </a:spcBef>
              </a:pPr>
              <a:t>31</a:t>
            </a:fld>
            <a:endParaRPr lang="en-US" altLang="el-GR" smtClean="0">
              <a:solidFill>
                <a:prstClr val="black"/>
              </a:solidFill>
            </a:endParaRPr>
          </a:p>
        </p:txBody>
      </p:sp>
    </p:spTree>
    <p:extLst>
      <p:ext uri="{BB962C8B-B14F-4D97-AF65-F5344CB8AC3E}">
        <p14:creationId xmlns:p14="http://schemas.microsoft.com/office/powerpoint/2010/main" val="8043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7D89F6-47B1-4BA0-B50B-4F89BD208A79}" type="slidenum">
              <a:rPr lang="en-US" altLang="el-GR" smtClean="0">
                <a:solidFill>
                  <a:prstClr val="black"/>
                </a:solidFill>
              </a:rPr>
              <a:pPr>
                <a:spcBef>
                  <a:spcPct val="0"/>
                </a:spcBef>
              </a:pPr>
              <a:t>32</a:t>
            </a:fld>
            <a:endParaRPr lang="en-US" altLang="el-GR" smtClean="0">
              <a:solidFill>
                <a:prstClr val="black"/>
              </a:solidFill>
            </a:endParaRPr>
          </a:p>
        </p:txBody>
      </p:sp>
    </p:spTree>
    <p:extLst>
      <p:ext uri="{BB962C8B-B14F-4D97-AF65-F5344CB8AC3E}">
        <p14:creationId xmlns:p14="http://schemas.microsoft.com/office/powerpoint/2010/main" val="317178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F48517-D06B-4D6F-A791-BF8D28FE4DE7}" type="slidenum">
              <a:rPr lang="en-US" altLang="el-GR" smtClean="0"/>
              <a:pPr>
                <a:spcBef>
                  <a:spcPct val="0"/>
                </a:spcBef>
              </a:pPr>
              <a:t>33</a:t>
            </a:fld>
            <a:endParaRPr lang="en-US" altLang="el-GR" smtClean="0"/>
          </a:p>
        </p:txBody>
      </p:sp>
    </p:spTree>
    <p:extLst>
      <p:ext uri="{BB962C8B-B14F-4D97-AF65-F5344CB8AC3E}">
        <p14:creationId xmlns:p14="http://schemas.microsoft.com/office/powerpoint/2010/main" val="357485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17F0B6-8DCE-46E6-B601-63764525ED7F}" type="slidenum">
              <a:rPr lang="en-US" altLang="el-GR" smtClean="0"/>
              <a:pPr>
                <a:spcBef>
                  <a:spcPct val="0"/>
                </a:spcBef>
              </a:pPr>
              <a:t>34</a:t>
            </a:fld>
            <a:endParaRPr lang="en-US" altLang="el-GR" smtClean="0"/>
          </a:p>
        </p:txBody>
      </p:sp>
    </p:spTree>
    <p:extLst>
      <p:ext uri="{BB962C8B-B14F-4D97-AF65-F5344CB8AC3E}">
        <p14:creationId xmlns:p14="http://schemas.microsoft.com/office/powerpoint/2010/main" val="254120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F08A7E-D5B0-4AA8-A2AD-FD107A8310EC}" type="slidenum">
              <a:rPr lang="en-US" altLang="el-GR" smtClean="0"/>
              <a:pPr>
                <a:spcBef>
                  <a:spcPct val="0"/>
                </a:spcBef>
              </a:pPr>
              <a:t>35</a:t>
            </a:fld>
            <a:endParaRPr lang="en-US" altLang="el-GR" smtClean="0"/>
          </a:p>
        </p:txBody>
      </p:sp>
    </p:spTree>
    <p:extLst>
      <p:ext uri="{BB962C8B-B14F-4D97-AF65-F5344CB8AC3E}">
        <p14:creationId xmlns:p14="http://schemas.microsoft.com/office/powerpoint/2010/main" val="143297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13A348-59FE-4ABF-ADFD-DF5D23FEB58D}" type="datetimeFigureOut">
              <a:rPr lang="en-US" altLang="el-GR"/>
              <a:pPr>
                <a:defRPr/>
              </a:pPr>
              <a:t>6/28/2018</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C807816F-955A-4EEF-821B-44A65CF2AC7B}" type="slidenum">
              <a:rPr lang="en-US" altLang="el-GR"/>
              <a:pPr>
                <a:defRPr/>
              </a:pPr>
              <a:t>‹#›</a:t>
            </a:fld>
            <a:endParaRPr lang="en-US" altLang="el-GR"/>
          </a:p>
        </p:txBody>
      </p:sp>
    </p:spTree>
    <p:extLst>
      <p:ext uri="{BB962C8B-B14F-4D97-AF65-F5344CB8AC3E}">
        <p14:creationId xmlns:p14="http://schemas.microsoft.com/office/powerpoint/2010/main" val="2824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DD296-8B5E-4D12-AA20-9341A2E7C804}" type="datetimeFigureOut">
              <a:rPr lang="en-US" altLang="el-GR"/>
              <a:pPr>
                <a:defRPr/>
              </a:pPr>
              <a:t>6/28/2018</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273D65B9-7DB1-4623-A369-69F768399AC6}" type="slidenum">
              <a:rPr lang="en-US" altLang="el-GR"/>
              <a:pPr>
                <a:defRPr/>
              </a:pPr>
              <a:t>‹#›</a:t>
            </a:fld>
            <a:endParaRPr lang="en-US" altLang="el-GR"/>
          </a:p>
        </p:txBody>
      </p:sp>
    </p:spTree>
    <p:extLst>
      <p:ext uri="{BB962C8B-B14F-4D97-AF65-F5344CB8AC3E}">
        <p14:creationId xmlns:p14="http://schemas.microsoft.com/office/powerpoint/2010/main" val="22510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20900F-5074-45EA-961D-345F94258B1F}" type="datetimeFigureOut">
              <a:rPr lang="en-US" altLang="el-GR"/>
              <a:pPr>
                <a:defRPr/>
              </a:pPr>
              <a:t>6/28/2018</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B326DC5F-5966-4DC6-948E-A3C592F132E4}" type="slidenum">
              <a:rPr lang="en-US" altLang="el-GR"/>
              <a:pPr>
                <a:defRPr/>
              </a:pPr>
              <a:t>‹#›</a:t>
            </a:fld>
            <a:endParaRPr lang="en-US" altLang="el-GR"/>
          </a:p>
        </p:txBody>
      </p:sp>
    </p:spTree>
    <p:extLst>
      <p:ext uri="{BB962C8B-B14F-4D97-AF65-F5344CB8AC3E}">
        <p14:creationId xmlns:p14="http://schemas.microsoft.com/office/powerpoint/2010/main" val="278087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4BFE80-1CE3-4446-8C54-7A3897B61E6F}" type="datetimeFigureOut">
              <a:rPr lang="en-US" altLang="el-GR"/>
              <a:pPr>
                <a:defRPr/>
              </a:pPr>
              <a:t>6/28/2018</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DA8C39D2-3444-4307-A3A9-465F97F246A0}" type="slidenum">
              <a:rPr lang="en-US" altLang="el-GR"/>
              <a:pPr>
                <a:defRPr/>
              </a:pPr>
              <a:t>‹#›</a:t>
            </a:fld>
            <a:endParaRPr lang="en-US" altLang="el-GR"/>
          </a:p>
        </p:txBody>
      </p:sp>
    </p:spTree>
    <p:extLst>
      <p:ext uri="{BB962C8B-B14F-4D97-AF65-F5344CB8AC3E}">
        <p14:creationId xmlns:p14="http://schemas.microsoft.com/office/powerpoint/2010/main" val="217869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B10F0F-F3D6-47E7-8593-EA3A166B004F}" type="datetimeFigureOut">
              <a:rPr lang="en-US" altLang="el-GR"/>
              <a:pPr>
                <a:defRPr/>
              </a:pPr>
              <a:t>6/28/2018</a:t>
            </a:fld>
            <a:endParaRPr lang="en-US"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E8CC05B9-593F-4304-854D-603A000335C1}" type="slidenum">
              <a:rPr lang="en-US" altLang="el-GR"/>
              <a:pPr>
                <a:defRPr/>
              </a:pPr>
              <a:t>‹#›</a:t>
            </a:fld>
            <a:endParaRPr lang="en-US" altLang="el-GR"/>
          </a:p>
        </p:txBody>
      </p:sp>
    </p:spTree>
    <p:extLst>
      <p:ext uri="{BB962C8B-B14F-4D97-AF65-F5344CB8AC3E}">
        <p14:creationId xmlns:p14="http://schemas.microsoft.com/office/powerpoint/2010/main" val="261860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934393-0773-4EC2-8219-F9290D1E6997}" type="datetimeFigureOut">
              <a:rPr lang="en-US" altLang="el-GR"/>
              <a:pPr>
                <a:defRPr/>
              </a:pPr>
              <a:t>6/28/2018</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F4238E23-245B-4698-AE17-1AA88A9ECF54}" type="slidenum">
              <a:rPr lang="en-US" altLang="el-GR"/>
              <a:pPr>
                <a:defRPr/>
              </a:pPr>
              <a:t>‹#›</a:t>
            </a:fld>
            <a:endParaRPr lang="en-US" altLang="el-GR"/>
          </a:p>
        </p:txBody>
      </p:sp>
    </p:spTree>
    <p:extLst>
      <p:ext uri="{BB962C8B-B14F-4D97-AF65-F5344CB8AC3E}">
        <p14:creationId xmlns:p14="http://schemas.microsoft.com/office/powerpoint/2010/main" val="141758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DA60D5-7A45-4FF8-8A10-37D5BE33D0A2}" type="datetimeFigureOut">
              <a:rPr lang="en-US" altLang="el-GR"/>
              <a:pPr>
                <a:defRPr/>
              </a:pPr>
              <a:t>6/28/2018</a:t>
            </a:fld>
            <a:endParaRPr lang="en-US"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A8853EBB-BA51-40D7-AE34-5FB42413CF14}" type="slidenum">
              <a:rPr lang="en-US" altLang="el-GR"/>
              <a:pPr>
                <a:defRPr/>
              </a:pPr>
              <a:t>‹#›</a:t>
            </a:fld>
            <a:endParaRPr lang="en-US" altLang="el-GR"/>
          </a:p>
        </p:txBody>
      </p:sp>
    </p:spTree>
    <p:extLst>
      <p:ext uri="{BB962C8B-B14F-4D97-AF65-F5344CB8AC3E}">
        <p14:creationId xmlns:p14="http://schemas.microsoft.com/office/powerpoint/2010/main" val="373807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5C5B4C-5450-4DA3-91B3-77935D76EF95}" type="datetimeFigureOut">
              <a:rPr lang="en-US" altLang="el-GR"/>
              <a:pPr>
                <a:defRPr/>
              </a:pPr>
              <a:t>6/28/2018</a:t>
            </a:fld>
            <a:endParaRPr lang="en-US" altLang="el-GR"/>
          </a:p>
        </p:txBody>
      </p:sp>
      <p:sp>
        <p:nvSpPr>
          <p:cNvPr id="4" name="Footer Placeholder 4"/>
          <p:cNvSpPr>
            <a:spLocks noGrp="1"/>
          </p:cNvSpPr>
          <p:nvPr>
            <p:ph type="ftr" sz="quarter" idx="11"/>
          </p:nvPr>
        </p:nvSpPr>
        <p:spPr/>
        <p:txBody>
          <a:bodyPr/>
          <a:lstStyle>
            <a:lvl1pPr>
              <a:defRPr/>
            </a:lvl1pPr>
          </a:lstStyle>
          <a:p>
            <a:pPr>
              <a:defRPr/>
            </a:pPr>
            <a:endParaRPr lang="el-GR" altLang="el-GR"/>
          </a:p>
        </p:txBody>
      </p:sp>
      <p:sp>
        <p:nvSpPr>
          <p:cNvPr id="5" name="Slide Number Placeholder 5"/>
          <p:cNvSpPr>
            <a:spLocks noGrp="1"/>
          </p:cNvSpPr>
          <p:nvPr>
            <p:ph type="sldNum" sz="quarter" idx="12"/>
          </p:nvPr>
        </p:nvSpPr>
        <p:spPr/>
        <p:txBody>
          <a:bodyPr/>
          <a:lstStyle>
            <a:lvl1pPr>
              <a:defRPr/>
            </a:lvl1pPr>
          </a:lstStyle>
          <a:p>
            <a:pPr>
              <a:defRPr/>
            </a:pPr>
            <a:fld id="{E4CD8266-F851-42E2-B490-CE760D45BCE3}" type="slidenum">
              <a:rPr lang="en-US" altLang="el-GR"/>
              <a:pPr>
                <a:defRPr/>
              </a:pPr>
              <a:t>‹#›</a:t>
            </a:fld>
            <a:endParaRPr lang="en-US" altLang="el-GR"/>
          </a:p>
        </p:txBody>
      </p:sp>
    </p:spTree>
    <p:extLst>
      <p:ext uri="{BB962C8B-B14F-4D97-AF65-F5344CB8AC3E}">
        <p14:creationId xmlns:p14="http://schemas.microsoft.com/office/powerpoint/2010/main" val="33199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17021-6873-4059-8193-04607BB509EB}" type="datetimeFigureOut">
              <a:rPr lang="en-US" altLang="el-GR"/>
              <a:pPr>
                <a:defRPr/>
              </a:pPr>
              <a:t>6/28/2018</a:t>
            </a:fld>
            <a:endParaRPr lang="en-US" altLang="el-GR"/>
          </a:p>
        </p:txBody>
      </p:sp>
      <p:sp>
        <p:nvSpPr>
          <p:cNvPr id="3" name="Footer Placeholder 4"/>
          <p:cNvSpPr>
            <a:spLocks noGrp="1"/>
          </p:cNvSpPr>
          <p:nvPr>
            <p:ph type="ftr" sz="quarter" idx="11"/>
          </p:nvPr>
        </p:nvSpPr>
        <p:spPr/>
        <p:txBody>
          <a:bodyPr/>
          <a:lstStyle>
            <a:lvl1pPr>
              <a:defRPr/>
            </a:lvl1pPr>
          </a:lstStyle>
          <a:p>
            <a:pPr>
              <a:defRPr/>
            </a:pPr>
            <a:endParaRPr lang="el-GR" altLang="el-GR"/>
          </a:p>
        </p:txBody>
      </p:sp>
      <p:sp>
        <p:nvSpPr>
          <p:cNvPr id="4" name="Slide Number Placeholder 5"/>
          <p:cNvSpPr>
            <a:spLocks noGrp="1"/>
          </p:cNvSpPr>
          <p:nvPr>
            <p:ph type="sldNum" sz="quarter" idx="12"/>
          </p:nvPr>
        </p:nvSpPr>
        <p:spPr/>
        <p:txBody>
          <a:bodyPr/>
          <a:lstStyle>
            <a:lvl1pPr>
              <a:defRPr/>
            </a:lvl1pPr>
          </a:lstStyle>
          <a:p>
            <a:pPr>
              <a:defRPr/>
            </a:pPr>
            <a:fld id="{82E85E6E-83AC-4F6B-93F0-8E7D36ED529C}" type="slidenum">
              <a:rPr lang="en-US" altLang="el-GR"/>
              <a:pPr>
                <a:defRPr/>
              </a:pPr>
              <a:t>‹#›</a:t>
            </a:fld>
            <a:endParaRPr lang="en-US" altLang="el-GR"/>
          </a:p>
        </p:txBody>
      </p:sp>
    </p:spTree>
    <p:extLst>
      <p:ext uri="{BB962C8B-B14F-4D97-AF65-F5344CB8AC3E}">
        <p14:creationId xmlns:p14="http://schemas.microsoft.com/office/powerpoint/2010/main" val="194980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E514A8-C267-44F3-9453-E0FD5AC53019}" type="datetimeFigureOut">
              <a:rPr lang="en-US" altLang="el-GR"/>
              <a:pPr>
                <a:defRPr/>
              </a:pPr>
              <a:t>6/28/2018</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F1E4A2BE-3696-4C0F-84EB-60BA9DFF5519}" type="slidenum">
              <a:rPr lang="en-US" altLang="el-GR"/>
              <a:pPr>
                <a:defRPr/>
              </a:pPr>
              <a:t>‹#›</a:t>
            </a:fld>
            <a:endParaRPr lang="en-US" altLang="el-GR"/>
          </a:p>
        </p:txBody>
      </p:sp>
    </p:spTree>
    <p:extLst>
      <p:ext uri="{BB962C8B-B14F-4D97-AF65-F5344CB8AC3E}">
        <p14:creationId xmlns:p14="http://schemas.microsoft.com/office/powerpoint/2010/main" val="205796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09DA3A-FE90-4881-942E-C2CC2723D667}" type="datetimeFigureOut">
              <a:rPr lang="en-US" altLang="el-GR"/>
              <a:pPr>
                <a:defRPr/>
              </a:pPr>
              <a:t>6/28/2018</a:t>
            </a:fld>
            <a:endParaRPr lang="en-US"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482E8439-86D5-4D6C-BD9D-5447EE234A04}" type="slidenum">
              <a:rPr lang="en-US" altLang="el-GR"/>
              <a:pPr>
                <a:defRPr/>
              </a:pPr>
              <a:t>‹#›</a:t>
            </a:fld>
            <a:endParaRPr lang="en-US" altLang="el-GR"/>
          </a:p>
        </p:txBody>
      </p:sp>
    </p:spTree>
    <p:extLst>
      <p:ext uri="{BB962C8B-B14F-4D97-AF65-F5344CB8AC3E}">
        <p14:creationId xmlns:p14="http://schemas.microsoft.com/office/powerpoint/2010/main" val="46844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16F6D472-C567-4798-A54C-EA85EFFDA0DC}" type="datetimeFigureOut">
              <a:rPr lang="en-US" altLang="el-GR"/>
              <a:pPr>
                <a:defRPr/>
              </a:pPr>
              <a:t>6/28/2018</a:t>
            </a:fld>
            <a:endParaRPr lang="en-US" alt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l-GR" alt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6244C30-E51C-47FA-BCD1-91C334B87171}"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3.imperial.ac.uk/newsandeventspggrp/imperialcollege/newssummary/news_28-11-2016-16-3-4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jpeg"/><Relationship Id="rId7" Type="http://schemas.openxmlformats.org/officeDocument/2006/relationships/image" Target="../media/image30.emf"/><Relationship Id="rId12"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7.jpeg"/><Relationship Id="rId5" Type="http://schemas.openxmlformats.org/officeDocument/2006/relationships/image" Target="../media/image33.emf"/><Relationship Id="rId10" Type="http://schemas.openxmlformats.org/officeDocument/2006/relationships/image" Target="../media/image36.jpeg"/><Relationship Id="rId4" Type="http://schemas.openxmlformats.org/officeDocument/2006/relationships/image" Target="../media/image32.emf"/><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tiff"/><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2.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1.jpeg"/><Relationship Id="rId9" Type="http://schemas.openxmlformats.org/officeDocument/2006/relationships/image" Target="../media/image53.png"/><Relationship Id="rId1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mailto:v.kassianidou@ucy.ac.cy" TargetMode="External"/><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dfatta@ucy.ac.cy" TargetMode="External"/><Relationship Id="rId5" Type="http://schemas.openxmlformats.org/officeDocument/2006/relationships/hyperlink" Target="mailto:Deltas@ucy.ac.cy" TargetMode="External"/><Relationship Id="rId4" Type="http://schemas.openxmlformats.org/officeDocument/2006/relationships/hyperlink" Target="mailto:fofic@ucy.ac.c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p.pashardes@ucy.ac.cy" TargetMode="External"/><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georgios@ucy.ac.cy" TargetMode="External"/><Relationship Id="rId5" Type="http://schemas.openxmlformats.org/officeDocument/2006/relationships/hyperlink" Target="mailto:mpolycar@ucy.ac.cy" TargetMode="External"/><Relationship Id="rId4" Type="http://schemas.openxmlformats.org/officeDocument/2006/relationships/hyperlink" Target="mailto:edmaryk@ucy.ac.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0" y="914399"/>
            <a:ext cx="9144000" cy="6019801"/>
            <a:chOff x="-77492" y="921360"/>
            <a:chExt cx="9298984" cy="6169148"/>
          </a:xfrm>
        </p:grpSpPr>
        <p:sp>
          <p:nvSpPr>
            <p:cNvPr id="9" name="Rectangle 8"/>
            <p:cNvSpPr/>
            <p:nvPr/>
          </p:nvSpPr>
          <p:spPr bwMode="auto">
            <a:xfrm>
              <a:off x="-77492" y="5996354"/>
              <a:ext cx="9298984" cy="1094154"/>
            </a:xfrm>
            <a:prstGeom prst="rect">
              <a:avLst/>
            </a:prstGeom>
            <a:solidFill>
              <a:srgbClr val="EEA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l-GR" sz="2100" b="1" dirty="0" smtClean="0">
                  <a:solidFill>
                    <a:srgbClr val="FFFFFF"/>
                  </a:solidFill>
                  <a:cs typeface="Arial" charset="0"/>
                </a:rPr>
                <a:t>FINANCEMENT DE LA RECHERCHE À L’UNIVERSITÉ DE </a:t>
              </a:r>
              <a:r>
                <a:rPr lang="en-US" altLang="el-GR" sz="2100" b="1" dirty="0" smtClean="0">
                  <a:solidFill>
                    <a:srgbClr val="FFFFFF"/>
                  </a:solidFill>
                  <a:cs typeface="Arial" charset="0"/>
                </a:rPr>
                <a:t>CHYPRE</a:t>
              </a:r>
              <a:r>
                <a:rPr lang="el-GR" altLang="el-GR" sz="2100" b="1" dirty="0" smtClean="0">
                  <a:solidFill>
                    <a:srgbClr val="FFFFFF"/>
                  </a:solidFill>
                  <a:cs typeface="Arial" charset="0"/>
                </a:rPr>
                <a:t> </a:t>
              </a:r>
              <a:endParaRPr lang="en-US" altLang="el-GR" sz="2100" b="1" dirty="0" smtClean="0">
                <a:solidFill>
                  <a:srgbClr val="FFFFFF"/>
                </a:solidFill>
                <a:cs typeface="Arial" charset="0"/>
              </a:endParaRPr>
            </a:p>
            <a:p>
              <a:pPr algn="ctr" eaLnBrk="1" hangingPunct="1">
                <a:defRPr/>
              </a:pPr>
              <a:r>
                <a:rPr lang="en-US" altLang="el-GR" sz="2100" b="1" dirty="0" smtClean="0">
                  <a:solidFill>
                    <a:srgbClr val="FFFFFF"/>
                  </a:solidFill>
                  <a:cs typeface="Arial" charset="0"/>
                </a:rPr>
                <a:t>PROFESSEUR ATHANASIOS GAGATSIS</a:t>
              </a:r>
              <a:endParaRPr lang="en-US" altLang="el-GR" sz="2100" b="1" dirty="0">
                <a:solidFill>
                  <a:srgbClr val="FFFFFF"/>
                </a:solidFill>
                <a:cs typeface="Arial" charset="0"/>
              </a:endParaRPr>
            </a:p>
          </p:txBody>
        </p:sp>
        <p:pic>
          <p:nvPicPr>
            <p:cNvPr id="10" name="Picture 2"/>
            <p:cNvPicPr>
              <a:picLocks noChangeAspect="1" noChangeArrowheads="1"/>
            </p:cNvPicPr>
            <p:nvPr/>
          </p:nvPicPr>
          <p:blipFill>
            <a:blip r:embed="rId5"/>
            <a:srcRect/>
            <a:stretch>
              <a:fillRect/>
            </a:stretch>
          </p:blipFill>
          <p:spPr bwMode="auto">
            <a:xfrm>
              <a:off x="-77492" y="921360"/>
              <a:ext cx="9298984" cy="507499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3254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28600" y="1560255"/>
            <a:ext cx="8763000" cy="2431435"/>
          </a:xfrm>
          <a:prstGeom prst="rect">
            <a:avLst/>
          </a:prstGeom>
        </p:spPr>
        <p:txBody>
          <a:bodyPr wrap="square">
            <a:spAutoFit/>
          </a:bodyPr>
          <a:lstStyle/>
          <a:p>
            <a:pPr marL="285750" indent="-285750" algn="just">
              <a:buFont typeface="Arial" panose="020B0604020202020204" pitchFamily="34" charset="0"/>
              <a:buChar char="•"/>
            </a:pPr>
            <a:r>
              <a:rPr lang="en-US" sz="1900" dirty="0" err="1" smtClean="0">
                <a:latin typeface="+mn-lt"/>
              </a:rPr>
              <a:t>L'Unité</a:t>
            </a:r>
            <a:r>
              <a:rPr lang="en-US" sz="1900" dirty="0" smtClean="0">
                <a:latin typeface="+mn-lt"/>
              </a:rPr>
              <a:t> </a:t>
            </a:r>
            <a:r>
              <a:rPr lang="en-US" sz="1900" dirty="0">
                <a:latin typeface="+mn-lt"/>
              </a:rPr>
              <a:t>de </a:t>
            </a:r>
            <a:r>
              <a:rPr lang="en-US" sz="1900" dirty="0" err="1" smtClean="0">
                <a:latin typeface="+mn-lt"/>
              </a:rPr>
              <a:t>Recherche</a:t>
            </a:r>
            <a:r>
              <a:rPr lang="en-US" sz="1900" dirty="0" smtClean="0">
                <a:latin typeface="+mn-lt"/>
              </a:rPr>
              <a:t> </a:t>
            </a:r>
            <a:r>
              <a:rPr lang="en-US" sz="1900" dirty="0" err="1" smtClean="0">
                <a:latin typeface="+mn-lt"/>
              </a:rPr>
              <a:t>Archéologique</a:t>
            </a:r>
            <a:r>
              <a:rPr lang="en-US" sz="1900" dirty="0" smtClean="0">
                <a:latin typeface="+mn-lt"/>
              </a:rPr>
              <a:t> </a:t>
            </a:r>
            <a:r>
              <a:rPr lang="en-US" sz="1900" dirty="0">
                <a:latin typeface="+mn-lt"/>
              </a:rPr>
              <a:t>(ARU</a:t>
            </a:r>
            <a:r>
              <a:rPr lang="en-US" sz="1900" dirty="0" smtClean="0">
                <a:latin typeface="+mn-lt"/>
              </a:rPr>
              <a:t>), première </a:t>
            </a:r>
            <a:r>
              <a:rPr lang="en-US" sz="1900" dirty="0" err="1">
                <a:latin typeface="+mn-lt"/>
              </a:rPr>
              <a:t>U</a:t>
            </a:r>
            <a:r>
              <a:rPr lang="en-US" sz="1900" dirty="0" err="1" smtClean="0">
                <a:latin typeface="+mn-lt"/>
              </a:rPr>
              <a:t>nité</a:t>
            </a:r>
            <a:r>
              <a:rPr lang="en-US" sz="1900" dirty="0" smtClean="0">
                <a:latin typeface="+mn-lt"/>
              </a:rPr>
              <a:t> de </a:t>
            </a:r>
            <a:r>
              <a:rPr lang="en-US" sz="1900" dirty="0" err="1" smtClean="0">
                <a:latin typeface="+mn-lt"/>
              </a:rPr>
              <a:t>recherche</a:t>
            </a:r>
            <a:r>
              <a:rPr lang="en-US" sz="1900" dirty="0" smtClean="0">
                <a:latin typeface="+mn-lt"/>
              </a:rPr>
              <a:t> </a:t>
            </a:r>
            <a:r>
              <a:rPr lang="en-US" sz="1900" dirty="0">
                <a:latin typeface="+mn-lt"/>
              </a:rPr>
              <a:t>de </a:t>
            </a:r>
            <a:r>
              <a:rPr lang="en-US" sz="1900" dirty="0" err="1">
                <a:latin typeface="+mn-lt"/>
              </a:rPr>
              <a:t>l'Université</a:t>
            </a:r>
            <a:r>
              <a:rPr lang="en-US" sz="1900" dirty="0">
                <a:latin typeface="+mn-lt"/>
              </a:rPr>
              <a:t> de </a:t>
            </a:r>
            <a:r>
              <a:rPr lang="en-US" sz="1900" dirty="0" err="1">
                <a:latin typeface="+mn-lt"/>
              </a:rPr>
              <a:t>Chypre</a:t>
            </a:r>
            <a:r>
              <a:rPr lang="en-US" sz="1900" dirty="0">
                <a:latin typeface="+mn-lt"/>
              </a:rPr>
              <a:t>, </a:t>
            </a:r>
            <a:r>
              <a:rPr lang="en-US" sz="1900" dirty="0" smtClean="0">
                <a:latin typeface="+mn-lt"/>
              </a:rPr>
              <a:t>a </a:t>
            </a:r>
            <a:r>
              <a:rPr lang="en-US" sz="1900" dirty="0" err="1">
                <a:latin typeface="+mn-lt"/>
              </a:rPr>
              <a:t>été</a:t>
            </a:r>
            <a:r>
              <a:rPr lang="en-US" sz="1900" dirty="0">
                <a:latin typeface="+mn-lt"/>
              </a:rPr>
              <a:t> </a:t>
            </a:r>
            <a:r>
              <a:rPr lang="en-US" sz="1900" dirty="0" err="1">
                <a:latin typeface="+mn-lt"/>
              </a:rPr>
              <a:t>fondée</a:t>
            </a:r>
            <a:r>
              <a:rPr lang="en-US" sz="1900" dirty="0">
                <a:latin typeface="+mn-lt"/>
              </a:rPr>
              <a:t> en 1991.</a:t>
            </a:r>
          </a:p>
          <a:p>
            <a:pPr marL="285750" indent="-285750" algn="just">
              <a:buFont typeface="Arial" panose="020B0604020202020204" pitchFamily="34" charset="0"/>
              <a:buChar char="•"/>
            </a:pPr>
            <a:r>
              <a:rPr lang="en-US" sz="1900" dirty="0">
                <a:latin typeface="+mn-lt"/>
              </a:rPr>
              <a:t>Les </a:t>
            </a:r>
            <a:r>
              <a:rPr lang="en-US" sz="1900" dirty="0" err="1">
                <a:latin typeface="+mn-lt"/>
              </a:rPr>
              <a:t>membres</a:t>
            </a:r>
            <a:r>
              <a:rPr lang="en-US" sz="1900" dirty="0">
                <a:latin typeface="+mn-lt"/>
              </a:rPr>
              <a:t> de </a:t>
            </a:r>
            <a:r>
              <a:rPr lang="en-US" sz="1900" dirty="0" err="1">
                <a:latin typeface="+mn-lt"/>
              </a:rPr>
              <a:t>l'ARU</a:t>
            </a:r>
            <a:r>
              <a:rPr lang="en-US" sz="1900" dirty="0">
                <a:latin typeface="+mn-lt"/>
              </a:rPr>
              <a:t> (8 </a:t>
            </a:r>
            <a:r>
              <a:rPr lang="en-US" sz="1900" dirty="0" err="1" smtClean="0">
                <a:latin typeface="+mn-lt"/>
              </a:rPr>
              <a:t>enseignants-chercheurs</a:t>
            </a:r>
            <a:r>
              <a:rPr lang="en-US" sz="1900" dirty="0" smtClean="0">
                <a:latin typeface="+mn-lt"/>
              </a:rPr>
              <a:t> </a:t>
            </a:r>
            <a:r>
              <a:rPr lang="en-US" sz="1900" dirty="0">
                <a:latin typeface="+mn-lt"/>
              </a:rPr>
              <a:t>et 7 post-</a:t>
            </a:r>
            <a:r>
              <a:rPr lang="en-US" sz="1900" dirty="0" err="1" smtClean="0">
                <a:latin typeface="+mn-lt"/>
              </a:rPr>
              <a:t>docts</a:t>
            </a:r>
            <a:r>
              <a:rPr lang="en-US" sz="1900" dirty="0">
                <a:latin typeface="+mn-lt"/>
              </a:rPr>
              <a:t>) </a:t>
            </a:r>
            <a:r>
              <a:rPr lang="en-US" sz="1900" dirty="0" err="1">
                <a:latin typeface="+mn-lt"/>
              </a:rPr>
              <a:t>effectuent</a:t>
            </a:r>
            <a:r>
              <a:rPr lang="en-US" sz="1900" dirty="0">
                <a:latin typeface="+mn-lt"/>
              </a:rPr>
              <a:t> des </a:t>
            </a:r>
            <a:r>
              <a:rPr lang="en-US" sz="1900" dirty="0" err="1">
                <a:latin typeface="+mn-lt"/>
              </a:rPr>
              <a:t>recherches</a:t>
            </a:r>
            <a:r>
              <a:rPr lang="en-US" sz="1900" dirty="0">
                <a:latin typeface="+mn-lt"/>
              </a:rPr>
              <a:t> </a:t>
            </a:r>
            <a:r>
              <a:rPr lang="en-US" sz="1900" dirty="0" err="1">
                <a:latin typeface="+mn-lt"/>
              </a:rPr>
              <a:t>sur</a:t>
            </a:r>
            <a:r>
              <a:rPr lang="en-US" sz="1900" dirty="0">
                <a:latin typeface="+mn-lt"/>
              </a:rPr>
              <a:t> le terrain et en </a:t>
            </a:r>
            <a:r>
              <a:rPr lang="en-US" sz="1900" dirty="0" err="1" smtClean="0">
                <a:latin typeface="+mn-lt"/>
              </a:rPr>
              <a:t>laboratoire</a:t>
            </a:r>
            <a:r>
              <a:rPr lang="en-US" sz="1900" dirty="0" smtClean="0">
                <a:latin typeface="+mn-lt"/>
              </a:rPr>
              <a:t>.</a:t>
            </a:r>
          </a:p>
          <a:p>
            <a:pPr marL="285750" indent="-285750" algn="just">
              <a:buFont typeface="Arial" panose="020B0604020202020204" pitchFamily="34" charset="0"/>
              <a:buChar char="•"/>
            </a:pPr>
            <a:r>
              <a:rPr lang="en-US" sz="1900" dirty="0" smtClean="0">
                <a:latin typeface="+mn-lt"/>
              </a:rPr>
              <a:t>L'ARU </a:t>
            </a:r>
            <a:r>
              <a:rPr lang="en-US" sz="1900" dirty="0" err="1">
                <a:latin typeface="+mn-lt"/>
              </a:rPr>
              <a:t>possède</a:t>
            </a:r>
            <a:r>
              <a:rPr lang="en-US" sz="1900" dirty="0">
                <a:latin typeface="+mn-lt"/>
              </a:rPr>
              <a:t> </a:t>
            </a:r>
            <a:r>
              <a:rPr lang="en-US" sz="1900" dirty="0" err="1">
                <a:latin typeface="+mn-lt"/>
              </a:rPr>
              <a:t>l'une</a:t>
            </a:r>
            <a:r>
              <a:rPr lang="en-US" sz="1900" dirty="0">
                <a:latin typeface="+mn-lt"/>
              </a:rPr>
              <a:t> des </a:t>
            </a:r>
            <a:r>
              <a:rPr lang="en-US" sz="1900" dirty="0" err="1">
                <a:latin typeface="+mn-lt"/>
              </a:rPr>
              <a:t>meilleures</a:t>
            </a:r>
            <a:r>
              <a:rPr lang="en-US" sz="1900" dirty="0">
                <a:latin typeface="+mn-lt"/>
              </a:rPr>
              <a:t> </a:t>
            </a:r>
            <a:r>
              <a:rPr lang="en-US" sz="1900" dirty="0" err="1">
                <a:latin typeface="+mn-lt"/>
              </a:rPr>
              <a:t>bibliothèques</a:t>
            </a:r>
            <a:r>
              <a:rPr lang="en-US" sz="1900" dirty="0">
                <a:latin typeface="+mn-lt"/>
              </a:rPr>
              <a:t> </a:t>
            </a:r>
            <a:r>
              <a:rPr lang="en-US" sz="1900" dirty="0" err="1">
                <a:latin typeface="+mn-lt"/>
              </a:rPr>
              <a:t>archéologiques</a:t>
            </a:r>
            <a:r>
              <a:rPr lang="en-US" sz="1900" dirty="0">
                <a:latin typeface="+mn-lt"/>
              </a:rPr>
              <a:t> de la </a:t>
            </a:r>
            <a:r>
              <a:rPr lang="en-US" sz="1900" dirty="0" err="1">
                <a:latin typeface="+mn-lt"/>
              </a:rPr>
              <a:t>Méditerranée</a:t>
            </a:r>
            <a:r>
              <a:rPr lang="en-US" sz="1900" dirty="0">
                <a:latin typeface="+mn-lt"/>
              </a:rPr>
              <a:t> </a:t>
            </a:r>
            <a:r>
              <a:rPr lang="en-US" sz="1900" dirty="0" err="1" smtClean="0">
                <a:latin typeface="+mn-lt"/>
              </a:rPr>
              <a:t>orientale</a:t>
            </a:r>
            <a:r>
              <a:rPr lang="en-US" sz="1900" dirty="0" smtClean="0">
                <a:latin typeface="+mn-lt"/>
              </a:rPr>
              <a:t>.</a:t>
            </a:r>
            <a:endParaRPr lang="en-US" sz="1900" dirty="0">
              <a:latin typeface="+mn-lt"/>
            </a:endParaRPr>
          </a:p>
          <a:p>
            <a:pPr marL="285750" indent="-285750" algn="just">
              <a:buFont typeface="Arial" panose="020B0604020202020204" pitchFamily="34" charset="0"/>
              <a:buChar char="•"/>
            </a:pPr>
            <a:r>
              <a:rPr lang="en-US" sz="1900" dirty="0">
                <a:latin typeface="+mn-lt"/>
              </a:rPr>
              <a:t>Les </a:t>
            </a:r>
            <a:r>
              <a:rPr lang="en-US" sz="1900" dirty="0" err="1">
                <a:latin typeface="+mn-lt"/>
              </a:rPr>
              <a:t>membres</a:t>
            </a:r>
            <a:r>
              <a:rPr lang="en-US" sz="1900" dirty="0">
                <a:latin typeface="+mn-lt"/>
              </a:rPr>
              <a:t> de </a:t>
            </a:r>
            <a:r>
              <a:rPr lang="en-US" sz="1900" dirty="0" err="1">
                <a:latin typeface="+mn-lt"/>
              </a:rPr>
              <a:t>l'URA</a:t>
            </a:r>
            <a:r>
              <a:rPr lang="en-US" sz="1900" dirty="0">
                <a:latin typeface="+mn-lt"/>
              </a:rPr>
              <a:t> </a:t>
            </a:r>
            <a:r>
              <a:rPr lang="en-US" sz="1900" dirty="0" err="1" smtClean="0">
                <a:latin typeface="+mn-lt"/>
              </a:rPr>
              <a:t>ont</a:t>
            </a:r>
            <a:r>
              <a:rPr lang="en-US" sz="1900" dirty="0" smtClean="0">
                <a:latin typeface="+mn-lt"/>
              </a:rPr>
              <a:t> </a:t>
            </a:r>
            <a:r>
              <a:rPr lang="en-US" sz="1900" dirty="0" err="1" smtClean="0">
                <a:latin typeface="+mn-lt"/>
              </a:rPr>
              <a:t>obtenu</a:t>
            </a:r>
            <a:r>
              <a:rPr lang="en-US" sz="1900" dirty="0" smtClean="0">
                <a:latin typeface="+mn-lt"/>
              </a:rPr>
              <a:t> avec </a:t>
            </a:r>
            <a:r>
              <a:rPr lang="en-US" sz="1900" dirty="0" err="1" smtClean="0">
                <a:latin typeface="+mn-lt"/>
              </a:rPr>
              <a:t>succès</a:t>
            </a:r>
            <a:r>
              <a:rPr lang="en-US" sz="1900" dirty="0" smtClean="0">
                <a:latin typeface="+mn-lt"/>
              </a:rPr>
              <a:t> des </a:t>
            </a:r>
            <a:r>
              <a:rPr lang="en-US" sz="1900" dirty="0">
                <a:latin typeface="+mn-lt"/>
              </a:rPr>
              <a:t>subventions </a:t>
            </a:r>
            <a:r>
              <a:rPr lang="en-US" sz="1900" dirty="0" err="1">
                <a:latin typeface="+mn-lt"/>
              </a:rPr>
              <a:t>européennes</a:t>
            </a:r>
            <a:r>
              <a:rPr lang="en-US" sz="1900" dirty="0">
                <a:latin typeface="+mn-lt"/>
              </a:rPr>
              <a:t> (3 actions Marie Curie) et </a:t>
            </a:r>
            <a:r>
              <a:rPr lang="en-US" sz="1900" dirty="0" err="1">
                <a:latin typeface="+mn-lt"/>
              </a:rPr>
              <a:t>nationales</a:t>
            </a:r>
            <a:r>
              <a:rPr lang="en-US" sz="1900" dirty="0">
                <a:latin typeface="+mn-lt"/>
              </a:rPr>
              <a:t> (4 </a:t>
            </a:r>
            <a:r>
              <a:rPr lang="en-US" sz="1900" dirty="0" smtClean="0">
                <a:latin typeface="+mn-lt"/>
              </a:rPr>
              <a:t>FPR) </a:t>
            </a:r>
            <a:r>
              <a:rPr lang="en-US" sz="1900" dirty="0">
                <a:latin typeface="+mn-lt"/>
              </a:rPr>
              <a:t>en </a:t>
            </a:r>
            <a:r>
              <a:rPr lang="en-US" sz="1900" dirty="0" err="1">
                <a:latin typeface="+mn-lt"/>
              </a:rPr>
              <a:t>tant</a:t>
            </a:r>
            <a:r>
              <a:rPr lang="en-US" sz="1900" dirty="0">
                <a:latin typeface="+mn-lt"/>
              </a:rPr>
              <a:t> </a:t>
            </a:r>
            <a:r>
              <a:rPr lang="en-US" sz="1900" dirty="0" err="1">
                <a:latin typeface="+mn-lt"/>
              </a:rPr>
              <a:t>que</a:t>
            </a:r>
            <a:r>
              <a:rPr lang="en-US" sz="1900" dirty="0">
                <a:latin typeface="+mn-lt"/>
              </a:rPr>
              <a:t> </a:t>
            </a:r>
            <a:r>
              <a:rPr lang="en-US" sz="1900" dirty="0" err="1">
                <a:latin typeface="+mn-lt"/>
              </a:rPr>
              <a:t>coordinateurs</a:t>
            </a:r>
            <a:r>
              <a:rPr lang="en-US" sz="1900" dirty="0">
                <a:latin typeface="+mn-lt"/>
              </a:rPr>
              <a:t>.</a:t>
            </a:r>
          </a:p>
        </p:txBody>
      </p:sp>
      <p:sp>
        <p:nvSpPr>
          <p:cNvPr id="3" name="Rectangle 2"/>
          <p:cNvSpPr/>
          <p:nvPr/>
        </p:nvSpPr>
        <p:spPr>
          <a:xfrm>
            <a:off x="503838" y="990600"/>
            <a:ext cx="6430362" cy="523220"/>
          </a:xfrm>
          <a:prstGeom prst="rect">
            <a:avLst/>
          </a:prstGeom>
        </p:spPr>
        <p:txBody>
          <a:bodyPr wrap="square">
            <a:spAutoFit/>
          </a:bodyPr>
          <a:lstStyle/>
          <a:p>
            <a:r>
              <a:rPr lang="en-GB" sz="2800" i="1" dirty="0" err="1" smtClean="0">
                <a:solidFill>
                  <a:schemeClr val="bg1"/>
                </a:solidFill>
                <a:latin typeface="+mn-lt"/>
              </a:rPr>
              <a:t>Unité</a:t>
            </a:r>
            <a:r>
              <a:rPr lang="en-GB" sz="2800" i="1" dirty="0" smtClean="0">
                <a:solidFill>
                  <a:schemeClr val="bg1"/>
                </a:solidFill>
                <a:latin typeface="+mn-lt"/>
              </a:rPr>
              <a:t> de </a:t>
            </a:r>
            <a:r>
              <a:rPr lang="en-GB" sz="2800" i="1" dirty="0" err="1">
                <a:solidFill>
                  <a:schemeClr val="bg1"/>
                </a:solidFill>
                <a:latin typeface="+mn-lt"/>
              </a:rPr>
              <a:t>R</a:t>
            </a:r>
            <a:r>
              <a:rPr lang="en-GB" sz="2800" i="1" dirty="0" err="1" smtClean="0">
                <a:solidFill>
                  <a:schemeClr val="bg1"/>
                </a:solidFill>
                <a:latin typeface="+mn-lt"/>
              </a:rPr>
              <a:t>echerche</a:t>
            </a:r>
            <a:r>
              <a:rPr lang="en-GB" sz="2800" i="1" dirty="0" smtClean="0">
                <a:solidFill>
                  <a:schemeClr val="bg1"/>
                </a:solidFill>
                <a:latin typeface="+mn-lt"/>
              </a:rPr>
              <a:t> </a:t>
            </a:r>
            <a:r>
              <a:rPr lang="en-GB" sz="2800" i="1" dirty="0" err="1">
                <a:solidFill>
                  <a:schemeClr val="bg1"/>
                </a:solidFill>
                <a:latin typeface="+mn-lt"/>
              </a:rPr>
              <a:t>A</a:t>
            </a:r>
            <a:r>
              <a:rPr lang="en-GB" sz="2800" i="1" dirty="0" err="1" smtClean="0">
                <a:solidFill>
                  <a:schemeClr val="bg1"/>
                </a:solidFill>
                <a:latin typeface="+mn-lt"/>
              </a:rPr>
              <a:t>rchéologique</a:t>
            </a:r>
            <a:r>
              <a:rPr lang="en-GB" sz="2800" i="1" dirty="0" smtClean="0">
                <a:solidFill>
                  <a:schemeClr val="bg1"/>
                </a:solidFill>
                <a:latin typeface="+mn-lt"/>
              </a:rPr>
              <a:t> (</a:t>
            </a:r>
            <a:r>
              <a:rPr lang="en-GB" sz="2800" i="1" dirty="0">
                <a:solidFill>
                  <a:schemeClr val="bg1"/>
                </a:solidFill>
                <a:latin typeface="+mn-lt"/>
              </a:rPr>
              <a:t>ARU)</a:t>
            </a:r>
            <a:endParaRPr lang="en-US" sz="2800" i="1" dirty="0">
              <a:solidFill>
                <a:schemeClr val="bg1"/>
              </a:solidFill>
              <a:latin typeface="+mn-lt"/>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85502"/>
            <a:ext cx="2209800" cy="1477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841" y="4077955"/>
            <a:ext cx="1170976" cy="15608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7553" y="5670765"/>
            <a:ext cx="1579847" cy="1187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5044" y="4115766"/>
            <a:ext cx="1015356" cy="15230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3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10" r="28050"/>
          <a:stretch/>
        </p:blipFill>
        <p:spPr bwMode="auto">
          <a:xfrm>
            <a:off x="4517973" y="4115766"/>
            <a:ext cx="1120827" cy="1523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12" descr="C:\Users\EVI\Desktop\photo Mazotou\2011-06-21-7-029.jpg"/>
          <p:cNvPicPr>
            <a:picLocks noChangeAspect="1" noChangeArrowheads="1"/>
          </p:cNvPicPr>
          <p:nvPr/>
        </p:nvPicPr>
        <p:blipFill>
          <a:blip r:embed="rId9" cstate="print"/>
          <a:srcRect/>
          <a:stretch>
            <a:fillRect/>
          </a:stretch>
        </p:blipFill>
        <p:spPr bwMode="auto">
          <a:xfrm>
            <a:off x="497865" y="5577272"/>
            <a:ext cx="1711935" cy="1284038"/>
          </a:xfrm>
          <a:prstGeom prst="rect">
            <a:avLst/>
          </a:prstGeom>
          <a:noFill/>
          <a:ln>
            <a:solidFill>
              <a:sysClr val="window" lastClr="FFFFFF"/>
            </a:solidFill>
          </a:ln>
        </p:spPr>
      </p:pic>
      <p:pic>
        <p:nvPicPr>
          <p:cNvPr id="14" name="Picture 6" descr="C:\Users\ISA127\Dropbox\bradia ereuniti\pottery-stud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800" y="5675057"/>
            <a:ext cx="1577343" cy="118294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descr="C:\Users\ISA127\Dropbox\bradia ereuniti\59135_436517634420_2561324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1371" y="5675078"/>
            <a:ext cx="1577229" cy="1182922"/>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4083447"/>
            <a:ext cx="1202550" cy="15553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26227" y="5636316"/>
            <a:ext cx="808173" cy="12216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85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04800" y="1600200"/>
            <a:ext cx="8153400" cy="4712827"/>
          </a:xfrm>
          <a:prstGeom prst="rect">
            <a:avLst/>
          </a:prstGeom>
        </p:spPr>
        <p:txBody>
          <a:bodyPr wrap="square">
            <a:spAutoFit/>
          </a:bodyPr>
          <a:lstStyle/>
          <a:p>
            <a:pPr marL="342900" lvl="0" indent="-342900" algn="just">
              <a:lnSpc>
                <a:spcPct val="115000"/>
              </a:lnSpc>
              <a:spcAft>
                <a:spcPts val="300"/>
              </a:spcAft>
              <a:buFont typeface="Arial"/>
              <a:buChar char="•"/>
              <a:tabLst>
                <a:tab pos="449580" algn="l"/>
              </a:tabLst>
            </a:pPr>
            <a:r>
              <a:rPr lang="fr-FR" sz="2200" dirty="0" smtClean="0">
                <a:latin typeface="+mn-lt"/>
                <a:ea typeface="Calibri"/>
                <a:cs typeface="Times New Roman"/>
              </a:rPr>
              <a:t>Action Marie </a:t>
            </a:r>
            <a:r>
              <a:rPr lang="fr-FR" sz="2200" dirty="0" err="1" smtClean="0">
                <a:latin typeface="+mn-lt"/>
                <a:ea typeface="Calibri"/>
                <a:cs typeface="Times New Roman"/>
              </a:rPr>
              <a:t>Skłodowska</a:t>
            </a:r>
            <a:r>
              <a:rPr lang="fr-FR" sz="2200" dirty="0">
                <a:latin typeface="+mn-lt"/>
                <a:ea typeface="Calibri"/>
                <a:cs typeface="Times New Roman"/>
              </a:rPr>
              <a:t>-</a:t>
            </a:r>
            <a:r>
              <a:rPr lang="fr-FR" sz="2200" dirty="0" smtClean="0">
                <a:latin typeface="+mn-lt"/>
                <a:ea typeface="Calibri"/>
                <a:cs typeface="Times New Roman"/>
              </a:rPr>
              <a:t>Curie - </a:t>
            </a:r>
            <a:r>
              <a:rPr lang="en-US" sz="2200" dirty="0" err="1" smtClean="0">
                <a:latin typeface="+mn-lt"/>
                <a:ea typeface="Calibri"/>
                <a:cs typeface="Times New Roman"/>
              </a:rPr>
              <a:t>Appel</a:t>
            </a:r>
            <a:r>
              <a:rPr lang="en-US" sz="2200" dirty="0" smtClean="0">
                <a:latin typeface="+mn-lt"/>
                <a:ea typeface="Calibri"/>
                <a:cs typeface="Times New Roman"/>
              </a:rPr>
              <a:t> </a:t>
            </a:r>
            <a:r>
              <a:rPr lang="en-GB" sz="2200" dirty="0" smtClean="0">
                <a:latin typeface="+mn-lt"/>
              </a:rPr>
              <a:t>FP7</a:t>
            </a:r>
            <a:r>
              <a:rPr lang="en-GB" sz="2200" dirty="0">
                <a:latin typeface="+mn-lt"/>
              </a:rPr>
              <a:t>-PEOPLE-2010-ITN- </a:t>
            </a:r>
            <a:r>
              <a:rPr lang="en-GB" sz="2200" dirty="0" err="1" smtClean="0">
                <a:latin typeface="+mn-lt"/>
              </a:rPr>
              <a:t>Projet</a:t>
            </a:r>
            <a:r>
              <a:rPr lang="en-GB" sz="2200" dirty="0" smtClean="0">
                <a:latin typeface="+mn-lt"/>
              </a:rPr>
              <a:t> </a:t>
            </a:r>
            <a:r>
              <a:rPr lang="en-GB" sz="2200" dirty="0">
                <a:latin typeface="+mn-lt"/>
              </a:rPr>
              <a:t>265010 </a:t>
            </a:r>
            <a:endParaRPr lang="el-GR" sz="2200" dirty="0">
              <a:latin typeface="+mn-lt"/>
              <a:ea typeface="Calibri"/>
              <a:cs typeface="Times New Roman"/>
            </a:endParaRPr>
          </a:p>
          <a:p>
            <a:pPr marL="342900" lvl="0" indent="-342900" algn="just">
              <a:lnSpc>
                <a:spcPct val="115000"/>
              </a:lnSpc>
              <a:spcAft>
                <a:spcPts val="300"/>
              </a:spcAft>
              <a:buFont typeface="Arial"/>
              <a:buChar char="•"/>
              <a:tabLst>
                <a:tab pos="449580" algn="l"/>
              </a:tabLst>
            </a:pPr>
            <a:r>
              <a:rPr lang="en-GB" sz="2200" dirty="0" err="1" smtClean="0">
                <a:latin typeface="+mn-lt"/>
                <a:ea typeface="Calibri"/>
                <a:cs typeface="Times New Roman"/>
              </a:rPr>
              <a:t>Coordinatrice</a:t>
            </a:r>
            <a:r>
              <a:rPr lang="en-GB" sz="2200" dirty="0" smtClean="0">
                <a:latin typeface="+mn-lt"/>
                <a:ea typeface="Calibri"/>
                <a:cs typeface="Times New Roman"/>
              </a:rPr>
              <a:t> du </a:t>
            </a:r>
            <a:r>
              <a:rPr lang="en-GB" sz="2200" dirty="0" err="1" smtClean="0">
                <a:latin typeface="+mn-lt"/>
                <a:ea typeface="Calibri"/>
                <a:cs typeface="Times New Roman"/>
              </a:rPr>
              <a:t>projet</a:t>
            </a:r>
            <a:r>
              <a:rPr lang="en-GB" sz="2200" dirty="0">
                <a:latin typeface="+mn-lt"/>
                <a:ea typeface="Calibri"/>
                <a:cs typeface="Times New Roman"/>
              </a:rPr>
              <a:t> </a:t>
            </a:r>
            <a:r>
              <a:rPr lang="en-GB" sz="2200" dirty="0" smtClean="0">
                <a:latin typeface="+mn-lt"/>
                <a:ea typeface="Calibri"/>
                <a:cs typeface="Times New Roman"/>
              </a:rPr>
              <a:t>: </a:t>
            </a:r>
            <a:r>
              <a:rPr lang="en-GB" sz="2200" dirty="0">
                <a:latin typeface="+mn-lt"/>
                <a:ea typeface="Calibri"/>
                <a:cs typeface="Times New Roman"/>
              </a:rPr>
              <a:t>Prof. </a:t>
            </a:r>
            <a:r>
              <a:rPr lang="en-GB" sz="2200" dirty="0" err="1">
                <a:latin typeface="+mn-lt"/>
                <a:ea typeface="Calibri"/>
                <a:cs typeface="Times New Roman"/>
              </a:rPr>
              <a:t>Vasiliki</a:t>
            </a:r>
            <a:r>
              <a:rPr lang="en-GB" sz="2200" dirty="0">
                <a:latin typeface="+mn-lt"/>
                <a:ea typeface="Calibri"/>
                <a:cs typeface="Times New Roman"/>
              </a:rPr>
              <a:t> </a:t>
            </a:r>
            <a:r>
              <a:rPr lang="en-GB" sz="2200" dirty="0" err="1" smtClean="0">
                <a:latin typeface="+mn-lt"/>
                <a:ea typeface="Calibri"/>
                <a:cs typeface="Times New Roman"/>
              </a:rPr>
              <a:t>Kassianidou</a:t>
            </a:r>
            <a:r>
              <a:rPr lang="en-GB" sz="2200" dirty="0" smtClean="0">
                <a:latin typeface="+mn-lt"/>
                <a:ea typeface="Calibri"/>
                <a:cs typeface="Times New Roman"/>
              </a:rPr>
              <a:t>, </a:t>
            </a:r>
            <a:endParaRPr lang="el-GR" sz="2200" dirty="0">
              <a:latin typeface="+mn-lt"/>
              <a:ea typeface="Calibri"/>
              <a:cs typeface="Times New Roman"/>
            </a:endParaRPr>
          </a:p>
          <a:p>
            <a:pPr marL="269875" indent="-185738" algn="just">
              <a:lnSpc>
                <a:spcPct val="115000"/>
              </a:lnSpc>
              <a:spcAft>
                <a:spcPts val="300"/>
              </a:spcAft>
              <a:tabLst>
                <a:tab pos="450215" algn="l"/>
              </a:tabLst>
            </a:pPr>
            <a:r>
              <a:rPr lang="en-GB" sz="2200" dirty="0">
                <a:latin typeface="+mn-lt"/>
                <a:ea typeface="Calibri"/>
                <a:cs typeface="Times New Roman"/>
              </a:rPr>
              <a:t>		</a:t>
            </a:r>
            <a:r>
              <a:rPr lang="en-GB" sz="2200" dirty="0" smtClean="0">
                <a:latin typeface="+mn-lt"/>
                <a:ea typeface="Calibri"/>
                <a:cs typeface="Times New Roman"/>
              </a:rPr>
              <a:t>(</a:t>
            </a:r>
            <a:r>
              <a:rPr lang="en-GB" sz="2200" dirty="0" err="1" smtClean="0">
                <a:latin typeface="+mn-lt"/>
                <a:ea typeface="Calibri"/>
                <a:cs typeface="Times New Roman"/>
              </a:rPr>
              <a:t>Unité</a:t>
            </a:r>
            <a:r>
              <a:rPr lang="en-GB" sz="2200" dirty="0" smtClean="0">
                <a:latin typeface="+mn-lt"/>
                <a:ea typeface="Calibri"/>
                <a:cs typeface="Times New Roman"/>
              </a:rPr>
              <a:t> de </a:t>
            </a:r>
            <a:r>
              <a:rPr lang="en-GB" sz="2200" dirty="0" err="1" smtClean="0">
                <a:latin typeface="+mn-lt"/>
                <a:ea typeface="Calibri"/>
                <a:cs typeface="Times New Roman"/>
              </a:rPr>
              <a:t>recherche</a:t>
            </a:r>
            <a:r>
              <a:rPr lang="en-GB" sz="2200" dirty="0" smtClean="0">
                <a:latin typeface="+mn-lt"/>
                <a:ea typeface="Calibri"/>
                <a:cs typeface="Times New Roman"/>
              </a:rPr>
              <a:t> </a:t>
            </a:r>
            <a:r>
              <a:rPr lang="en-GB" sz="2200" dirty="0" err="1" smtClean="0">
                <a:latin typeface="+mn-lt"/>
                <a:ea typeface="Calibri"/>
                <a:cs typeface="Times New Roman"/>
              </a:rPr>
              <a:t>archéologique</a:t>
            </a:r>
            <a:r>
              <a:rPr lang="en-GB" sz="2200" dirty="0" smtClean="0">
                <a:latin typeface="+mn-lt"/>
                <a:ea typeface="Calibri"/>
                <a:cs typeface="Times New Roman"/>
              </a:rPr>
              <a:t>, </a:t>
            </a:r>
            <a:r>
              <a:rPr lang="en-GB" sz="2200" dirty="0" err="1" smtClean="0">
                <a:latin typeface="+mn-lt"/>
                <a:ea typeface="Calibri"/>
                <a:cs typeface="Times New Roman"/>
              </a:rPr>
              <a:t>Université</a:t>
            </a:r>
            <a:r>
              <a:rPr lang="en-GB" sz="2200" dirty="0" smtClean="0">
                <a:latin typeface="+mn-lt"/>
                <a:ea typeface="Calibri"/>
                <a:cs typeface="Times New Roman"/>
              </a:rPr>
              <a:t> de </a:t>
            </a:r>
            <a:r>
              <a:rPr lang="en-GB" sz="2200" dirty="0" err="1" smtClean="0">
                <a:latin typeface="+mn-lt"/>
                <a:ea typeface="Calibri"/>
                <a:cs typeface="Times New Roman"/>
              </a:rPr>
              <a:t>Chypre</a:t>
            </a:r>
            <a:r>
              <a:rPr lang="en-GB" sz="2200" dirty="0" smtClean="0">
                <a:latin typeface="+mn-lt"/>
                <a:ea typeface="Calibri"/>
                <a:cs typeface="Times New Roman"/>
              </a:rPr>
              <a:t>)</a:t>
            </a:r>
            <a:endParaRPr lang="el-GR" sz="2200" dirty="0">
              <a:latin typeface="+mn-lt"/>
              <a:ea typeface="Calibri"/>
              <a:cs typeface="Times New Roman"/>
            </a:endParaRPr>
          </a:p>
          <a:p>
            <a:pPr marL="342900" lvl="0" indent="-342900" algn="just">
              <a:lnSpc>
                <a:spcPct val="115000"/>
              </a:lnSpc>
              <a:spcAft>
                <a:spcPts val="300"/>
              </a:spcAft>
              <a:buFont typeface="Arial"/>
              <a:buChar char="•"/>
            </a:pPr>
            <a:r>
              <a:rPr lang="en-GB" sz="2200" dirty="0">
                <a:latin typeface="+mn-lt"/>
                <a:ea typeface="Calibri"/>
                <a:cs typeface="Times New Roman"/>
              </a:rPr>
              <a:t>9 </a:t>
            </a:r>
            <a:r>
              <a:rPr lang="en-GB" sz="2200" dirty="0" err="1" smtClean="0">
                <a:latin typeface="+mn-lt"/>
                <a:ea typeface="Calibri"/>
                <a:cs typeface="Times New Roman"/>
              </a:rPr>
              <a:t>partenaires</a:t>
            </a:r>
            <a:r>
              <a:rPr lang="en-GB" sz="2200" dirty="0" smtClean="0">
                <a:latin typeface="+mn-lt"/>
                <a:ea typeface="Calibri"/>
                <a:cs typeface="Times New Roman"/>
              </a:rPr>
              <a:t> and </a:t>
            </a:r>
            <a:r>
              <a:rPr lang="en-GB" sz="2200" dirty="0">
                <a:latin typeface="+mn-lt"/>
                <a:ea typeface="Calibri"/>
                <a:cs typeface="Times New Roman"/>
              </a:rPr>
              <a:t>5 </a:t>
            </a:r>
            <a:r>
              <a:rPr lang="en-GB" sz="2200" dirty="0" err="1" smtClean="0">
                <a:latin typeface="+mn-lt"/>
                <a:ea typeface="Calibri"/>
                <a:cs typeface="Times New Roman"/>
              </a:rPr>
              <a:t>partenaires</a:t>
            </a:r>
            <a:r>
              <a:rPr lang="en-GB" sz="2200" dirty="0" smtClean="0">
                <a:latin typeface="+mn-lt"/>
                <a:ea typeface="Calibri"/>
                <a:cs typeface="Times New Roman"/>
              </a:rPr>
              <a:t> </a:t>
            </a:r>
            <a:r>
              <a:rPr lang="en-GB" sz="2200" dirty="0" err="1" smtClean="0">
                <a:latin typeface="+mn-lt"/>
                <a:ea typeface="Calibri"/>
                <a:cs typeface="Times New Roman"/>
              </a:rPr>
              <a:t>associés</a:t>
            </a:r>
            <a:r>
              <a:rPr lang="en-GB" sz="2200" dirty="0" smtClean="0">
                <a:latin typeface="+mn-lt"/>
                <a:ea typeface="Calibri"/>
                <a:cs typeface="Times New Roman"/>
              </a:rPr>
              <a:t> de 6 pays</a:t>
            </a:r>
            <a:endParaRPr lang="el-GR" sz="2200" dirty="0">
              <a:latin typeface="+mn-lt"/>
              <a:ea typeface="Calibri"/>
              <a:cs typeface="Times New Roman"/>
            </a:endParaRPr>
          </a:p>
          <a:p>
            <a:pPr marL="185738" indent="-185738" algn="just">
              <a:lnSpc>
                <a:spcPct val="115000"/>
              </a:lnSpc>
              <a:spcAft>
                <a:spcPts val="300"/>
              </a:spcAft>
              <a:tabLst>
                <a:tab pos="450215" algn="l"/>
              </a:tabLst>
            </a:pPr>
            <a:r>
              <a:rPr lang="en-GB" sz="2200" dirty="0">
                <a:latin typeface="+mn-lt"/>
                <a:ea typeface="Calibri"/>
                <a:cs typeface="Times New Roman"/>
              </a:rPr>
              <a:t>		</a:t>
            </a:r>
            <a:r>
              <a:rPr lang="en-GB" sz="2200" dirty="0" smtClean="0">
                <a:latin typeface="+mn-lt"/>
                <a:ea typeface="Calibri"/>
                <a:cs typeface="Times New Roman"/>
              </a:rPr>
              <a:t>(</a:t>
            </a:r>
            <a:r>
              <a:rPr lang="en-GB" sz="2200" dirty="0" err="1" smtClean="0">
                <a:latin typeface="+mn-lt"/>
                <a:ea typeface="Calibri"/>
                <a:cs typeface="Times New Roman"/>
              </a:rPr>
              <a:t>Chypre</a:t>
            </a:r>
            <a:r>
              <a:rPr lang="en-GB" sz="2200" dirty="0" smtClean="0">
                <a:latin typeface="+mn-lt"/>
                <a:ea typeface="Calibri"/>
                <a:cs typeface="Times New Roman"/>
              </a:rPr>
              <a:t>, </a:t>
            </a:r>
            <a:r>
              <a:rPr lang="en-GB" sz="2200" dirty="0" err="1" smtClean="0">
                <a:latin typeface="+mn-lt"/>
                <a:ea typeface="Calibri"/>
                <a:cs typeface="Times New Roman"/>
              </a:rPr>
              <a:t>Belgique</a:t>
            </a:r>
            <a:r>
              <a:rPr lang="en-GB" sz="2200" dirty="0" smtClean="0">
                <a:latin typeface="+mn-lt"/>
                <a:ea typeface="Calibri"/>
                <a:cs typeface="Times New Roman"/>
              </a:rPr>
              <a:t>, </a:t>
            </a:r>
            <a:r>
              <a:rPr lang="en-GB" sz="2200" dirty="0">
                <a:latin typeface="+mn-lt"/>
                <a:ea typeface="Calibri"/>
                <a:cs typeface="Times New Roman"/>
              </a:rPr>
              <a:t>France, </a:t>
            </a:r>
            <a:r>
              <a:rPr lang="en-GB" sz="2200" dirty="0" err="1" smtClean="0">
                <a:latin typeface="+mn-lt"/>
                <a:ea typeface="Calibri"/>
                <a:cs typeface="Times New Roman"/>
              </a:rPr>
              <a:t>Grèce</a:t>
            </a:r>
            <a:r>
              <a:rPr lang="en-GB" sz="2200" dirty="0">
                <a:latin typeface="+mn-lt"/>
                <a:ea typeface="Calibri"/>
                <a:cs typeface="Times New Roman"/>
              </a:rPr>
              <a:t>, </a:t>
            </a:r>
            <a:r>
              <a:rPr lang="en-GB" sz="2200" dirty="0" err="1" smtClean="0">
                <a:latin typeface="+mn-lt"/>
                <a:ea typeface="Calibri"/>
                <a:cs typeface="Times New Roman"/>
              </a:rPr>
              <a:t>Jordanie</a:t>
            </a:r>
            <a:r>
              <a:rPr lang="en-GB" sz="2200" dirty="0">
                <a:latin typeface="+mn-lt"/>
                <a:ea typeface="Calibri"/>
                <a:cs typeface="Times New Roman"/>
              </a:rPr>
              <a:t>,</a:t>
            </a:r>
            <a:r>
              <a:rPr lang="en-GB" sz="2200" dirty="0" smtClean="0">
                <a:latin typeface="+mn-lt"/>
                <a:ea typeface="Calibri"/>
                <a:cs typeface="Times New Roman"/>
              </a:rPr>
              <a:t> </a:t>
            </a:r>
            <a:r>
              <a:rPr lang="en-GB" sz="2200" dirty="0" err="1" smtClean="0">
                <a:latin typeface="+mn-lt"/>
                <a:ea typeface="Calibri"/>
                <a:cs typeface="Times New Roman"/>
              </a:rPr>
              <a:t>Royaume-Uni</a:t>
            </a:r>
            <a:r>
              <a:rPr lang="en-GB" sz="2200" dirty="0" smtClean="0">
                <a:latin typeface="+mn-lt"/>
                <a:ea typeface="Calibri"/>
                <a:cs typeface="Times New Roman"/>
              </a:rPr>
              <a:t>)</a:t>
            </a:r>
            <a:endParaRPr lang="el-GR" sz="2200" dirty="0">
              <a:latin typeface="+mn-lt"/>
              <a:ea typeface="Calibri"/>
              <a:cs typeface="Times New Roman"/>
            </a:endParaRPr>
          </a:p>
          <a:p>
            <a:pPr marL="342900" lvl="0" indent="-342900" algn="just">
              <a:lnSpc>
                <a:spcPct val="115000"/>
              </a:lnSpc>
              <a:spcAft>
                <a:spcPts val="300"/>
              </a:spcAft>
              <a:buFont typeface="Arial"/>
              <a:buChar char="•"/>
              <a:tabLst>
                <a:tab pos="449580" algn="l"/>
              </a:tabLst>
            </a:pPr>
            <a:r>
              <a:rPr lang="en-GB" sz="2200" dirty="0" smtClean="0">
                <a:latin typeface="+mn-lt"/>
                <a:ea typeface="Calibri"/>
                <a:cs typeface="Times New Roman"/>
              </a:rPr>
              <a:t>Budget : </a:t>
            </a:r>
            <a:r>
              <a:rPr lang="en-GB" sz="2200" dirty="0">
                <a:latin typeface="+mn-lt"/>
                <a:ea typeface="Calibri"/>
                <a:cs typeface="Times New Roman"/>
              </a:rPr>
              <a:t>4,6 </a:t>
            </a:r>
            <a:r>
              <a:rPr lang="en-GB" sz="2200" dirty="0" smtClean="0">
                <a:latin typeface="+mn-lt"/>
                <a:ea typeface="Calibri"/>
                <a:cs typeface="Times New Roman"/>
              </a:rPr>
              <a:t>millions </a:t>
            </a:r>
            <a:r>
              <a:rPr lang="en-GB" sz="2200" dirty="0" err="1" smtClean="0">
                <a:latin typeface="+mn-lt"/>
                <a:ea typeface="Calibri"/>
                <a:cs typeface="Times New Roman"/>
              </a:rPr>
              <a:t>d’euros</a:t>
            </a:r>
            <a:endParaRPr lang="el-GR" sz="2200" dirty="0">
              <a:latin typeface="+mn-lt"/>
              <a:ea typeface="Calibri"/>
              <a:cs typeface="Times New Roman"/>
            </a:endParaRPr>
          </a:p>
          <a:p>
            <a:pPr marL="342900" lvl="0" indent="-342900" algn="just">
              <a:lnSpc>
                <a:spcPct val="115000"/>
              </a:lnSpc>
              <a:spcAft>
                <a:spcPts val="300"/>
              </a:spcAft>
              <a:buFont typeface="Arial"/>
              <a:buChar char="•"/>
              <a:tabLst>
                <a:tab pos="449580" algn="l"/>
              </a:tabLst>
            </a:pPr>
            <a:r>
              <a:rPr lang="en-GB" sz="2200" dirty="0" err="1" smtClean="0">
                <a:latin typeface="+mn-lt"/>
                <a:ea typeface="Calibri"/>
                <a:cs typeface="Times New Roman"/>
              </a:rPr>
              <a:t>Durée</a:t>
            </a:r>
            <a:r>
              <a:rPr lang="en-GB" sz="2200" dirty="0" smtClean="0">
                <a:latin typeface="+mn-lt"/>
                <a:ea typeface="Calibri"/>
                <a:cs typeface="Times New Roman"/>
              </a:rPr>
              <a:t> : </a:t>
            </a:r>
            <a:r>
              <a:rPr lang="en-GB" sz="2200" dirty="0">
                <a:latin typeface="+mn-lt"/>
                <a:ea typeface="Calibri"/>
                <a:cs typeface="Times New Roman"/>
              </a:rPr>
              <a:t>4 </a:t>
            </a:r>
            <a:r>
              <a:rPr lang="en-GB" sz="2200" dirty="0" err="1" smtClean="0">
                <a:latin typeface="+mn-lt"/>
                <a:ea typeface="Calibri"/>
                <a:cs typeface="Times New Roman"/>
              </a:rPr>
              <a:t>ans</a:t>
            </a:r>
            <a:r>
              <a:rPr lang="en-GB" sz="2200" dirty="0" smtClean="0">
                <a:latin typeface="+mn-lt"/>
                <a:ea typeface="Calibri"/>
                <a:cs typeface="Times New Roman"/>
              </a:rPr>
              <a:t> (</a:t>
            </a:r>
            <a:r>
              <a:rPr lang="en-GB" sz="2200" dirty="0" err="1" smtClean="0">
                <a:latin typeface="+mn-lt"/>
                <a:ea typeface="Calibri"/>
                <a:cs typeface="Times New Roman"/>
              </a:rPr>
              <a:t>décembre</a:t>
            </a:r>
            <a:r>
              <a:rPr lang="en-GB" sz="2200" dirty="0" smtClean="0">
                <a:latin typeface="+mn-lt"/>
                <a:ea typeface="Calibri"/>
                <a:cs typeface="Times New Roman"/>
              </a:rPr>
              <a:t> 2010-novembre </a:t>
            </a:r>
            <a:r>
              <a:rPr lang="en-GB" sz="2200" dirty="0">
                <a:latin typeface="+mn-lt"/>
                <a:ea typeface="Calibri"/>
                <a:cs typeface="Times New Roman"/>
              </a:rPr>
              <a:t>2014)</a:t>
            </a:r>
            <a:endParaRPr lang="el-GR" sz="2200" dirty="0">
              <a:latin typeface="+mn-lt"/>
              <a:ea typeface="Calibri"/>
              <a:cs typeface="Times New Roman"/>
            </a:endParaRPr>
          </a:p>
          <a:p>
            <a:pPr marL="342900" lvl="0" indent="-342900" algn="just">
              <a:lnSpc>
                <a:spcPct val="115000"/>
              </a:lnSpc>
              <a:spcAft>
                <a:spcPts val="300"/>
              </a:spcAft>
              <a:buFont typeface="Arial"/>
              <a:buChar char="•"/>
              <a:tabLst>
                <a:tab pos="449580" algn="l"/>
              </a:tabLst>
            </a:pPr>
            <a:r>
              <a:rPr lang="en-GB" sz="2200" dirty="0" err="1" smtClean="0">
                <a:latin typeface="+mn-lt"/>
                <a:ea typeface="Calibri"/>
                <a:cs typeface="Times New Roman"/>
              </a:rPr>
              <a:t>Nombre</a:t>
            </a:r>
            <a:r>
              <a:rPr lang="en-GB" sz="2200" dirty="0" smtClean="0">
                <a:latin typeface="+mn-lt"/>
                <a:ea typeface="Calibri"/>
                <a:cs typeface="Times New Roman"/>
              </a:rPr>
              <a:t> de bourses : </a:t>
            </a:r>
            <a:r>
              <a:rPr lang="en-GB" sz="2200" dirty="0">
                <a:latin typeface="+mn-lt"/>
                <a:ea typeface="Calibri"/>
                <a:cs typeface="Times New Roman"/>
              </a:rPr>
              <a:t>4 </a:t>
            </a:r>
            <a:r>
              <a:rPr lang="en-GB" sz="2200" dirty="0" smtClean="0">
                <a:latin typeface="+mn-lt"/>
                <a:ea typeface="Calibri"/>
                <a:cs typeface="Times New Roman"/>
              </a:rPr>
              <a:t>ER et </a:t>
            </a:r>
            <a:r>
              <a:rPr lang="en-GB" sz="2200" dirty="0">
                <a:latin typeface="+mn-lt"/>
                <a:ea typeface="Calibri"/>
                <a:cs typeface="Times New Roman"/>
              </a:rPr>
              <a:t>17 </a:t>
            </a:r>
            <a:r>
              <a:rPr lang="en-GB" sz="2200" dirty="0" smtClean="0">
                <a:latin typeface="+mn-lt"/>
                <a:ea typeface="Calibri"/>
                <a:cs typeface="Times New Roman"/>
              </a:rPr>
              <a:t>ESR</a:t>
            </a:r>
            <a:endParaRPr lang="el-GR" sz="2200" dirty="0">
              <a:latin typeface="+mn-lt"/>
              <a:ea typeface="Calibri"/>
              <a:cs typeface="Times New Roman"/>
            </a:endParaRPr>
          </a:p>
          <a:p>
            <a:pPr marL="342900" lvl="0" indent="-342900" algn="just">
              <a:lnSpc>
                <a:spcPct val="115000"/>
              </a:lnSpc>
              <a:spcAft>
                <a:spcPts val="300"/>
              </a:spcAft>
              <a:buFont typeface="Arial"/>
              <a:buChar char="•"/>
              <a:tabLst>
                <a:tab pos="449580" algn="l"/>
              </a:tabLst>
            </a:pPr>
            <a:r>
              <a:rPr lang="en-GB" sz="2200" dirty="0">
                <a:latin typeface="+mn-lt"/>
                <a:ea typeface="Calibri"/>
                <a:cs typeface="Times New Roman"/>
              </a:rPr>
              <a:t>23 </a:t>
            </a:r>
            <a:r>
              <a:rPr lang="en-GB" sz="2200" dirty="0" smtClean="0">
                <a:latin typeface="+mn-lt"/>
                <a:ea typeface="Calibri"/>
                <a:cs typeface="Times New Roman"/>
              </a:rPr>
              <a:t>formations et 2 </a:t>
            </a:r>
            <a:r>
              <a:rPr lang="en-GB" sz="2200" dirty="0" err="1" smtClean="0">
                <a:latin typeface="+mn-lt"/>
                <a:ea typeface="Calibri"/>
                <a:cs typeface="Times New Roman"/>
              </a:rPr>
              <a:t>journées</a:t>
            </a:r>
            <a:r>
              <a:rPr lang="en-GB" sz="2200" dirty="0" smtClean="0">
                <a:latin typeface="+mn-lt"/>
                <a:ea typeface="Calibri"/>
                <a:cs typeface="Times New Roman"/>
              </a:rPr>
              <a:t> de </a:t>
            </a:r>
            <a:r>
              <a:rPr lang="en-GB" sz="2200" dirty="0" err="1" smtClean="0">
                <a:latin typeface="+mn-lt"/>
                <a:ea typeface="Calibri"/>
                <a:cs typeface="Times New Roman"/>
              </a:rPr>
              <a:t>rencontre</a:t>
            </a:r>
            <a:r>
              <a:rPr lang="en-GB" sz="2200" dirty="0" smtClean="0">
                <a:latin typeface="+mn-lt"/>
                <a:ea typeface="Calibri"/>
                <a:cs typeface="Times New Roman"/>
              </a:rPr>
              <a:t> </a:t>
            </a:r>
            <a:r>
              <a:rPr lang="en-GB" sz="2200" dirty="0" err="1" smtClean="0">
                <a:latin typeface="+mn-lt"/>
                <a:ea typeface="Calibri"/>
                <a:cs typeface="Times New Roman"/>
              </a:rPr>
              <a:t>internationales</a:t>
            </a:r>
            <a:r>
              <a:rPr lang="en-GB" sz="2200" dirty="0" smtClean="0">
                <a:latin typeface="+mn-lt"/>
                <a:ea typeface="Calibri"/>
                <a:cs typeface="Times New Roman"/>
              </a:rPr>
              <a:t> </a:t>
            </a:r>
            <a:r>
              <a:rPr lang="en-GB" sz="2200" dirty="0" err="1" smtClean="0">
                <a:latin typeface="+mn-lt"/>
                <a:ea typeface="Calibri"/>
                <a:cs typeface="Times New Roman"/>
              </a:rPr>
              <a:t>à</a:t>
            </a:r>
            <a:r>
              <a:rPr lang="en-GB" sz="2200" dirty="0" smtClean="0">
                <a:latin typeface="+mn-lt"/>
                <a:ea typeface="Calibri"/>
                <a:cs typeface="Times New Roman"/>
              </a:rPr>
              <a:t> </a:t>
            </a:r>
            <a:r>
              <a:rPr lang="en-GB" sz="2200" dirty="0" err="1" smtClean="0">
                <a:latin typeface="+mn-lt"/>
                <a:ea typeface="Calibri"/>
                <a:cs typeface="Times New Roman"/>
              </a:rPr>
              <a:t>Chypre</a:t>
            </a:r>
            <a:endParaRPr lang="en-GB" sz="2200" dirty="0">
              <a:latin typeface="+mn-lt"/>
              <a:ea typeface="Calibri"/>
              <a:cs typeface="Times New Roman"/>
            </a:endParaRPr>
          </a:p>
          <a:p>
            <a:pPr marL="342900" indent="-342900" algn="just">
              <a:lnSpc>
                <a:spcPct val="115000"/>
              </a:lnSpc>
              <a:spcAft>
                <a:spcPts val="300"/>
              </a:spcAft>
              <a:buFont typeface="Arial"/>
              <a:buChar char="•"/>
              <a:tabLst>
                <a:tab pos="449580" algn="l"/>
              </a:tabLst>
            </a:pPr>
            <a:r>
              <a:rPr lang="en-GB" sz="2200" dirty="0" smtClean="0">
                <a:latin typeface="+mn-lt"/>
                <a:ea typeface="Calibri"/>
                <a:cs typeface="Times New Roman"/>
              </a:rPr>
              <a:t>Pour plus </a:t>
            </a:r>
            <a:r>
              <a:rPr lang="en-GB" sz="2200" dirty="0" err="1" smtClean="0">
                <a:latin typeface="+mn-lt"/>
                <a:ea typeface="Calibri"/>
                <a:cs typeface="Times New Roman"/>
              </a:rPr>
              <a:t>d’informations</a:t>
            </a:r>
            <a:r>
              <a:rPr lang="en-GB" sz="2200" dirty="0" smtClean="0">
                <a:latin typeface="+mn-lt"/>
                <a:ea typeface="Calibri"/>
                <a:cs typeface="Times New Roman"/>
              </a:rPr>
              <a:t> : </a:t>
            </a:r>
            <a:r>
              <a:rPr lang="en-GB" sz="2200" dirty="0">
                <a:latin typeface="+mn-lt"/>
                <a:ea typeface="Calibri"/>
                <a:cs typeface="Times New Roman"/>
              </a:rPr>
              <a:t>http://narnia-itn.eu/</a:t>
            </a:r>
            <a:endParaRPr lang="el-GR" sz="2200" dirty="0">
              <a:latin typeface="+mn-lt"/>
              <a:ea typeface="Calibri"/>
              <a:cs typeface="Times New Roman"/>
            </a:endParaRPr>
          </a:p>
        </p:txBody>
      </p:sp>
      <p:pic>
        <p:nvPicPr>
          <p:cNvPr id="8" name="Picture 2" descr="Logo_Marie-Curie"/>
          <p:cNvPicPr>
            <a:picLocks noChangeAspect="1" noChangeArrowheads="1"/>
          </p:cNvPicPr>
          <p:nvPr/>
        </p:nvPicPr>
        <p:blipFill>
          <a:blip r:embed="rId4" cstate="print"/>
          <a:srcRect/>
          <a:stretch>
            <a:fillRect/>
          </a:stretch>
        </p:blipFill>
        <p:spPr bwMode="auto">
          <a:xfrm>
            <a:off x="7615808" y="2133600"/>
            <a:ext cx="985824" cy="962898"/>
          </a:xfrm>
          <a:prstGeom prst="rect">
            <a:avLst/>
          </a:prstGeom>
          <a:noFill/>
          <a:ln w="9525">
            <a:noFill/>
            <a:miter lim="800000"/>
            <a:headEnd/>
            <a:tailEnd/>
          </a:ln>
        </p:spPr>
      </p:pic>
      <p:pic>
        <p:nvPicPr>
          <p:cNvPr id="9" name="Picture 3" descr="C:\Users\User\Documents\lina\wpdocs\marie curie\logos\FP7-gen-RGB.gif"/>
          <p:cNvPicPr>
            <a:picLocks noChangeAspect="1" noChangeArrowheads="1"/>
          </p:cNvPicPr>
          <p:nvPr/>
        </p:nvPicPr>
        <p:blipFill>
          <a:blip r:embed="rId5" cstate="print"/>
          <a:srcRect/>
          <a:stretch>
            <a:fillRect/>
          </a:stretch>
        </p:blipFill>
        <p:spPr bwMode="auto">
          <a:xfrm>
            <a:off x="7543800" y="3124200"/>
            <a:ext cx="1259632" cy="1024650"/>
          </a:xfrm>
          <a:prstGeom prst="rect">
            <a:avLst/>
          </a:prstGeom>
          <a:noFill/>
        </p:spPr>
      </p:pic>
      <p:pic>
        <p:nvPicPr>
          <p:cNvPr id="10" name="Picture 9" descr="http://www.structuralfunds.org.cy/imagefiles/ee_english.jpg"/>
          <p:cNvPicPr>
            <a:picLocks noChangeAspect="1" noChangeArrowheads="1"/>
          </p:cNvPicPr>
          <p:nvPr/>
        </p:nvPicPr>
        <p:blipFill>
          <a:blip r:embed="rId6" cstate="screen"/>
          <a:srcRect/>
          <a:stretch>
            <a:fillRect/>
          </a:stretch>
        </p:blipFill>
        <p:spPr bwMode="auto">
          <a:xfrm>
            <a:off x="7543800" y="4495800"/>
            <a:ext cx="1133872" cy="980776"/>
          </a:xfrm>
          <a:prstGeom prst="rect">
            <a:avLst/>
          </a:prstGeom>
          <a:noFill/>
        </p:spPr>
      </p:pic>
      <p:pic>
        <p:nvPicPr>
          <p:cNvPr id="11" name="Picture 1" descr="C:\Users\User\Documents\lina\wpdocs\marie curie\LOGO\Narnia Logo with title.png"/>
          <p:cNvPicPr>
            <a:picLocks noChangeAspect="1" noChangeArrowheads="1"/>
          </p:cNvPicPr>
          <p:nvPr/>
        </p:nvPicPr>
        <p:blipFill>
          <a:blip r:embed="rId7" cstate="print"/>
          <a:srcRect/>
          <a:stretch>
            <a:fillRect/>
          </a:stretch>
        </p:blipFill>
        <p:spPr bwMode="auto">
          <a:xfrm>
            <a:off x="2667000" y="76200"/>
            <a:ext cx="3886200" cy="818818"/>
          </a:xfrm>
          <a:prstGeom prst="rect">
            <a:avLst/>
          </a:prstGeom>
          <a:noFill/>
        </p:spPr>
      </p:pic>
      <p:sp>
        <p:nvSpPr>
          <p:cNvPr id="3" name="TextBox 2"/>
          <p:cNvSpPr txBox="1"/>
          <p:nvPr/>
        </p:nvSpPr>
        <p:spPr>
          <a:xfrm>
            <a:off x="0" y="914400"/>
            <a:ext cx="9144000" cy="707886"/>
          </a:xfrm>
          <a:prstGeom prst="rect">
            <a:avLst/>
          </a:prstGeom>
          <a:noFill/>
        </p:spPr>
        <p:txBody>
          <a:bodyPr wrap="square" rtlCol="0">
            <a:spAutoFit/>
          </a:bodyPr>
          <a:lstStyle/>
          <a:p>
            <a:r>
              <a:rPr lang="en-US" sz="2000" i="1" dirty="0">
                <a:solidFill>
                  <a:schemeClr val="bg1"/>
                </a:solidFill>
              </a:rPr>
              <a:t>Nouveau </a:t>
            </a:r>
            <a:r>
              <a:rPr lang="en-US" sz="2000" i="1" dirty="0" err="1" smtClean="0">
                <a:solidFill>
                  <a:schemeClr val="bg1"/>
                </a:solidFill>
              </a:rPr>
              <a:t>Réseau</a:t>
            </a:r>
            <a:r>
              <a:rPr lang="en-US" sz="2000" i="1" dirty="0" smtClean="0">
                <a:solidFill>
                  <a:schemeClr val="bg1"/>
                </a:solidFill>
              </a:rPr>
              <a:t> </a:t>
            </a:r>
            <a:r>
              <a:rPr lang="en-US" sz="2000" i="1" dirty="0">
                <a:solidFill>
                  <a:schemeClr val="bg1"/>
                </a:solidFill>
              </a:rPr>
              <a:t>de </a:t>
            </a:r>
            <a:r>
              <a:rPr lang="en-US" sz="2000" i="1" dirty="0" err="1" smtClean="0">
                <a:solidFill>
                  <a:schemeClr val="bg1"/>
                </a:solidFill>
              </a:rPr>
              <a:t>Recherche</a:t>
            </a:r>
            <a:r>
              <a:rPr lang="en-US" sz="2000" i="1" dirty="0" smtClean="0">
                <a:solidFill>
                  <a:schemeClr val="bg1"/>
                </a:solidFill>
              </a:rPr>
              <a:t> </a:t>
            </a:r>
            <a:r>
              <a:rPr lang="en-US" sz="2000" i="1" dirty="0" err="1" smtClean="0">
                <a:solidFill>
                  <a:schemeClr val="bg1"/>
                </a:solidFill>
              </a:rPr>
              <a:t>Archéologique</a:t>
            </a:r>
            <a:r>
              <a:rPr lang="en-US" sz="2000" i="1" dirty="0" smtClean="0">
                <a:solidFill>
                  <a:schemeClr val="bg1"/>
                </a:solidFill>
              </a:rPr>
              <a:t> </a:t>
            </a:r>
            <a:r>
              <a:rPr lang="en-US" sz="2000" i="1" dirty="0">
                <a:solidFill>
                  <a:schemeClr val="bg1"/>
                </a:solidFill>
              </a:rPr>
              <a:t>pour </a:t>
            </a:r>
            <a:r>
              <a:rPr lang="en-US" sz="2000" i="1" dirty="0" err="1" smtClean="0">
                <a:solidFill>
                  <a:schemeClr val="bg1"/>
                </a:solidFill>
              </a:rPr>
              <a:t>l’Intégration</a:t>
            </a:r>
            <a:r>
              <a:rPr lang="en-US" sz="2000" i="1" dirty="0" smtClean="0">
                <a:solidFill>
                  <a:schemeClr val="bg1"/>
                </a:solidFill>
              </a:rPr>
              <a:t> </a:t>
            </a:r>
            <a:r>
              <a:rPr lang="en-US" sz="2000" i="1" dirty="0">
                <a:solidFill>
                  <a:schemeClr val="bg1"/>
                </a:solidFill>
              </a:rPr>
              <a:t>des </a:t>
            </a:r>
            <a:r>
              <a:rPr lang="en-US" sz="2000" i="1" dirty="0" err="1" smtClean="0">
                <a:solidFill>
                  <a:schemeClr val="bg1"/>
                </a:solidFill>
              </a:rPr>
              <a:t>Approches</a:t>
            </a:r>
            <a:r>
              <a:rPr lang="en-US" sz="2000" i="1" dirty="0" smtClean="0">
                <a:solidFill>
                  <a:schemeClr val="bg1"/>
                </a:solidFill>
              </a:rPr>
              <a:t>  (NARNIA)</a:t>
            </a:r>
            <a:endParaRPr lang="en-US" sz="2000" i="1" dirty="0">
              <a:solidFill>
                <a:schemeClr val="bg1"/>
              </a:solidFill>
            </a:endParaRPr>
          </a:p>
        </p:txBody>
      </p:sp>
    </p:spTree>
    <p:extLst>
      <p:ext uri="{BB962C8B-B14F-4D97-AF65-F5344CB8AC3E}">
        <p14:creationId xmlns:p14="http://schemas.microsoft.com/office/powerpoint/2010/main" val="1950375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334097" y="1752600"/>
            <a:ext cx="8534400" cy="3142399"/>
          </a:xfrm>
          <a:prstGeom prst="rect">
            <a:avLst/>
          </a:prstGeom>
        </p:spPr>
        <p:txBody>
          <a:bodyPr wrap="square">
            <a:spAutoFit/>
          </a:bodyPr>
          <a:lstStyle/>
          <a:p>
            <a:pPr marL="341313" indent="-285750">
              <a:lnSpc>
                <a:spcPct val="90000"/>
              </a:lnSpc>
              <a:spcBef>
                <a:spcPts val="600"/>
              </a:spcBef>
              <a:buFont typeface="Arial" pitchFamily="34" charset="0"/>
              <a:buChar char="•"/>
              <a:defRPr/>
            </a:pPr>
            <a:r>
              <a:rPr lang="fr-FR" sz="2400" dirty="0" smtClean="0">
                <a:latin typeface="+mn-lt"/>
                <a:ea typeface="Calibri"/>
                <a:cs typeface="Times New Roman"/>
              </a:rPr>
              <a:t>Action </a:t>
            </a:r>
            <a:r>
              <a:rPr lang="fr-FR" sz="2400" dirty="0">
                <a:latin typeface="+mn-lt"/>
                <a:ea typeface="Calibri"/>
                <a:cs typeface="Times New Roman"/>
              </a:rPr>
              <a:t> Marie </a:t>
            </a:r>
            <a:r>
              <a:rPr lang="fr-FR" sz="2400" dirty="0" err="1">
                <a:latin typeface="+mn-lt"/>
                <a:ea typeface="Calibri"/>
                <a:cs typeface="Times New Roman"/>
              </a:rPr>
              <a:t>Skłodowska</a:t>
            </a:r>
            <a:r>
              <a:rPr lang="fr-FR" sz="2400" dirty="0">
                <a:latin typeface="+mn-lt"/>
                <a:ea typeface="Calibri"/>
                <a:cs typeface="Times New Roman"/>
              </a:rPr>
              <a:t>-</a:t>
            </a:r>
            <a:r>
              <a:rPr lang="fr-FR" sz="2400" dirty="0" smtClean="0">
                <a:latin typeface="+mn-lt"/>
                <a:ea typeface="Calibri"/>
                <a:cs typeface="Times New Roman"/>
              </a:rPr>
              <a:t>Curie - </a:t>
            </a:r>
            <a:r>
              <a:rPr lang="en-US" sz="2400" kern="0" dirty="0" err="1" smtClean="0">
                <a:latin typeface="+mn-lt"/>
              </a:rPr>
              <a:t>Appel</a:t>
            </a:r>
            <a:r>
              <a:rPr lang="en-US" sz="2400" kern="0" dirty="0" smtClean="0">
                <a:latin typeface="+mn-lt"/>
              </a:rPr>
              <a:t> </a:t>
            </a:r>
            <a:r>
              <a:rPr lang="en-US" sz="2400" kern="0" dirty="0">
                <a:latin typeface="+mn-lt"/>
              </a:rPr>
              <a:t>H2020-MSCA-IF-2014 </a:t>
            </a:r>
            <a:r>
              <a:rPr lang="en-US" sz="2400" kern="0" dirty="0" err="1" smtClean="0">
                <a:latin typeface="+mn-lt"/>
              </a:rPr>
              <a:t>Projet</a:t>
            </a:r>
            <a:r>
              <a:rPr lang="en-US" sz="2400" kern="0" dirty="0">
                <a:latin typeface="+mn-lt"/>
              </a:rPr>
              <a:t>: 656148</a:t>
            </a:r>
          </a:p>
          <a:p>
            <a:pPr marL="341313" indent="-285750">
              <a:lnSpc>
                <a:spcPct val="90000"/>
              </a:lnSpc>
              <a:spcBef>
                <a:spcPts val="600"/>
              </a:spcBef>
              <a:buFont typeface="Arial" pitchFamily="34" charset="0"/>
              <a:buChar char="•"/>
              <a:defRPr/>
            </a:pPr>
            <a:r>
              <a:rPr lang="en-US" sz="2400" kern="0" dirty="0" smtClean="0">
                <a:latin typeface="+mn-lt"/>
              </a:rPr>
              <a:t>Expert </a:t>
            </a:r>
            <a:r>
              <a:rPr lang="en-US" sz="2400" kern="0" dirty="0" err="1" smtClean="0">
                <a:latin typeface="+mn-lt"/>
              </a:rPr>
              <a:t>chercheur</a:t>
            </a:r>
            <a:r>
              <a:rPr lang="en-US" sz="2400" kern="0" dirty="0">
                <a:latin typeface="+mn-lt"/>
              </a:rPr>
              <a:t> </a:t>
            </a:r>
            <a:r>
              <a:rPr lang="en-US" sz="2400" kern="0" dirty="0" smtClean="0">
                <a:latin typeface="+mn-lt"/>
              </a:rPr>
              <a:t>: </a:t>
            </a:r>
            <a:r>
              <a:rPr lang="en-US" sz="2400" kern="0" dirty="0" err="1">
                <a:latin typeface="+mn-lt"/>
              </a:rPr>
              <a:t>Dr</a:t>
            </a:r>
            <a:r>
              <a:rPr lang="en-US" sz="2400" kern="0" dirty="0">
                <a:latin typeface="+mn-lt"/>
              </a:rPr>
              <a:t> Theodora </a:t>
            </a:r>
            <a:r>
              <a:rPr lang="en-US" sz="2400" kern="0" dirty="0" err="1">
                <a:latin typeface="+mn-lt"/>
              </a:rPr>
              <a:t>Moutsiou</a:t>
            </a:r>
            <a:endParaRPr lang="en-US" sz="2400" kern="0" dirty="0">
              <a:latin typeface="+mn-lt"/>
            </a:endParaRPr>
          </a:p>
          <a:p>
            <a:pPr marL="341313" indent="-285750">
              <a:lnSpc>
                <a:spcPct val="90000"/>
              </a:lnSpc>
              <a:spcBef>
                <a:spcPts val="600"/>
              </a:spcBef>
              <a:buFont typeface="Arial" pitchFamily="34" charset="0"/>
              <a:buChar char="•"/>
              <a:defRPr/>
            </a:pPr>
            <a:r>
              <a:rPr lang="en-US" sz="2400" kern="0" dirty="0" err="1" smtClean="0">
                <a:latin typeface="+mn-lt"/>
              </a:rPr>
              <a:t>Coordinatrice</a:t>
            </a:r>
            <a:r>
              <a:rPr lang="en-US" sz="2400" kern="0" dirty="0" smtClean="0">
                <a:latin typeface="+mn-lt"/>
              </a:rPr>
              <a:t> du </a:t>
            </a:r>
            <a:r>
              <a:rPr lang="en-US" sz="2400" kern="0" dirty="0" err="1" smtClean="0">
                <a:latin typeface="+mn-lt"/>
              </a:rPr>
              <a:t>projet</a:t>
            </a:r>
            <a:r>
              <a:rPr lang="en-US" sz="2400" kern="0" dirty="0" smtClean="0">
                <a:latin typeface="+mn-lt"/>
              </a:rPr>
              <a:t> : </a:t>
            </a:r>
            <a:r>
              <a:rPr lang="en-US" sz="2400" kern="0" dirty="0">
                <a:latin typeface="+mn-lt"/>
              </a:rPr>
              <a:t>Prof. </a:t>
            </a:r>
            <a:r>
              <a:rPr lang="en-US" sz="2400" kern="0" dirty="0" err="1">
                <a:latin typeface="+mn-lt"/>
              </a:rPr>
              <a:t>Vasiliki</a:t>
            </a:r>
            <a:r>
              <a:rPr lang="en-US" sz="2400" kern="0" dirty="0">
                <a:latin typeface="+mn-lt"/>
              </a:rPr>
              <a:t> </a:t>
            </a:r>
            <a:r>
              <a:rPr lang="en-US" sz="2400" kern="0" dirty="0" err="1">
                <a:latin typeface="+mn-lt"/>
              </a:rPr>
              <a:t>Kassianidou</a:t>
            </a:r>
            <a:endParaRPr lang="en-US" sz="2400" kern="0" dirty="0">
              <a:latin typeface="+mn-lt"/>
            </a:endParaRPr>
          </a:p>
          <a:p>
            <a:pPr marL="341313" indent="-285750" eaLnBrk="1" hangingPunct="1">
              <a:lnSpc>
                <a:spcPct val="90000"/>
              </a:lnSpc>
              <a:spcBef>
                <a:spcPts val="600"/>
              </a:spcBef>
              <a:buFont typeface="Arial" pitchFamily="34" charset="0"/>
              <a:buChar char="•"/>
              <a:defRPr/>
            </a:pPr>
            <a:r>
              <a:rPr lang="en-US" sz="2400" kern="0" dirty="0" err="1" smtClean="0">
                <a:latin typeface="+mn-lt"/>
              </a:rPr>
              <a:t>Hébergé</a:t>
            </a:r>
            <a:r>
              <a:rPr lang="en-US" sz="2400" kern="0" dirty="0" smtClean="0">
                <a:latin typeface="+mn-lt"/>
              </a:rPr>
              <a:t> par </a:t>
            </a:r>
            <a:r>
              <a:rPr lang="en-US" sz="2400" kern="0" dirty="0" err="1" smtClean="0">
                <a:latin typeface="+mn-lt"/>
              </a:rPr>
              <a:t>l’Unité</a:t>
            </a:r>
            <a:r>
              <a:rPr lang="en-US" sz="2400" kern="0" dirty="0" smtClean="0">
                <a:latin typeface="+mn-lt"/>
              </a:rPr>
              <a:t> de </a:t>
            </a:r>
            <a:r>
              <a:rPr lang="en-US" sz="2400" kern="0" dirty="0" err="1" smtClean="0">
                <a:latin typeface="+mn-lt"/>
              </a:rPr>
              <a:t>Recherche</a:t>
            </a:r>
            <a:r>
              <a:rPr lang="en-US" sz="2400" kern="0" dirty="0" smtClean="0">
                <a:latin typeface="+mn-lt"/>
              </a:rPr>
              <a:t>  </a:t>
            </a:r>
            <a:r>
              <a:rPr lang="en-US" sz="2400" kern="0" dirty="0" err="1">
                <a:latin typeface="+mn-lt"/>
              </a:rPr>
              <a:t>A</a:t>
            </a:r>
            <a:r>
              <a:rPr lang="en-US" sz="2400" kern="0" dirty="0" err="1" smtClean="0">
                <a:latin typeface="+mn-lt"/>
              </a:rPr>
              <a:t>rchéologique</a:t>
            </a:r>
            <a:r>
              <a:rPr lang="en-US" sz="2400" kern="0" dirty="0" smtClean="0">
                <a:latin typeface="+mn-lt"/>
              </a:rPr>
              <a:t>, </a:t>
            </a:r>
            <a:r>
              <a:rPr lang="en-US" sz="2400" kern="0" dirty="0" err="1" smtClean="0">
                <a:latin typeface="+mn-lt"/>
              </a:rPr>
              <a:t>Université</a:t>
            </a:r>
            <a:r>
              <a:rPr lang="en-US" sz="2400" kern="0" dirty="0" smtClean="0">
                <a:latin typeface="+mn-lt"/>
              </a:rPr>
              <a:t> de </a:t>
            </a:r>
            <a:r>
              <a:rPr lang="en-US" sz="2400" kern="0" dirty="0" err="1" smtClean="0">
                <a:latin typeface="+mn-lt"/>
              </a:rPr>
              <a:t>Chypre</a:t>
            </a:r>
            <a:endParaRPr lang="en-US" sz="2400" kern="0" dirty="0">
              <a:latin typeface="+mn-lt"/>
            </a:endParaRPr>
          </a:p>
          <a:p>
            <a:pPr marL="341313" indent="-285750" eaLnBrk="1" hangingPunct="1">
              <a:lnSpc>
                <a:spcPct val="90000"/>
              </a:lnSpc>
              <a:spcBef>
                <a:spcPts val="600"/>
              </a:spcBef>
              <a:buFont typeface="Arial" pitchFamily="34" charset="0"/>
              <a:buChar char="•"/>
              <a:defRPr/>
            </a:pPr>
            <a:r>
              <a:rPr lang="en-US" sz="2400" kern="0" dirty="0" smtClean="0">
                <a:latin typeface="+mn-lt"/>
              </a:rPr>
              <a:t>Budget : 151 000 €</a:t>
            </a:r>
            <a:endParaRPr lang="en-US" sz="2400" kern="0" dirty="0">
              <a:latin typeface="+mn-lt"/>
            </a:endParaRPr>
          </a:p>
          <a:p>
            <a:pPr marL="341313" indent="-285750" eaLnBrk="1" hangingPunct="1">
              <a:lnSpc>
                <a:spcPct val="90000"/>
              </a:lnSpc>
              <a:spcBef>
                <a:spcPts val="600"/>
              </a:spcBef>
              <a:buFont typeface="Arial" pitchFamily="34" charset="0"/>
              <a:buChar char="•"/>
              <a:defRPr/>
            </a:pPr>
            <a:r>
              <a:rPr lang="en-US" sz="2400" kern="0" dirty="0" err="1" smtClean="0">
                <a:latin typeface="+mn-lt"/>
              </a:rPr>
              <a:t>Durée</a:t>
            </a:r>
            <a:r>
              <a:rPr lang="en-US" sz="2400" kern="0" dirty="0" smtClean="0">
                <a:latin typeface="+mn-lt"/>
              </a:rPr>
              <a:t> : 2015-2017</a:t>
            </a:r>
            <a:endParaRPr lang="en-US" sz="2400" kern="0" dirty="0">
              <a:latin typeface="+mn-lt"/>
            </a:endParaRPr>
          </a:p>
        </p:txBody>
      </p:sp>
      <p:pic>
        <p:nvPicPr>
          <p:cNvPr id="12" name="Picture 2" descr="C:\Users\BNE168\Dropbox\prenet\prenet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991" y="5105400"/>
            <a:ext cx="6868674"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33400" y="1076980"/>
            <a:ext cx="6181725" cy="523220"/>
          </a:xfrm>
          <a:prstGeom prst="rect">
            <a:avLst/>
          </a:prstGeom>
          <a:noFill/>
        </p:spPr>
        <p:txBody>
          <a:bodyPr wrap="square" rtlCol="0">
            <a:spAutoFit/>
          </a:bodyPr>
          <a:lstStyle/>
          <a:p>
            <a:r>
              <a:rPr lang="en-US" sz="2800" i="1" dirty="0" smtClean="0">
                <a:solidFill>
                  <a:schemeClr val="bg1"/>
                </a:solidFill>
              </a:rPr>
              <a:t>PRENET</a:t>
            </a:r>
            <a:endParaRPr lang="en-US" i="1" dirty="0">
              <a:solidFill>
                <a:schemeClr val="bg1"/>
              </a:solidFill>
            </a:endParaRPr>
          </a:p>
        </p:txBody>
      </p:sp>
    </p:spTree>
    <p:extLst>
      <p:ext uri="{BB962C8B-B14F-4D97-AF65-F5344CB8AC3E}">
        <p14:creationId xmlns:p14="http://schemas.microsoft.com/office/powerpoint/2010/main" val="231048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1767" y="227419"/>
            <a:ext cx="4293358" cy="1601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57200" y="1896035"/>
            <a:ext cx="8077200" cy="3133165"/>
          </a:xfrm>
          <a:prstGeom prst="rect">
            <a:avLst/>
          </a:prstGeom>
          <a:noFill/>
        </p:spPr>
        <p:txBody>
          <a:bodyPr wrap="square" rtlCol="0">
            <a:spAutoFit/>
          </a:bodyPr>
          <a:lstStyle/>
          <a:p>
            <a:pPr marL="82550">
              <a:spcAft>
                <a:spcPts val="600"/>
              </a:spcAft>
              <a:defRPr/>
            </a:pPr>
            <a:r>
              <a:rPr lang="fr-FR" sz="2400" dirty="0" smtClean="0">
                <a:latin typeface="+mn-lt"/>
                <a:ea typeface="Calibri"/>
                <a:cs typeface="Times New Roman"/>
              </a:rPr>
              <a:t>Action </a:t>
            </a:r>
            <a:r>
              <a:rPr lang="fr-FR" sz="2400" dirty="0">
                <a:latin typeface="+mn-lt"/>
                <a:ea typeface="Calibri"/>
                <a:cs typeface="Times New Roman"/>
              </a:rPr>
              <a:t> Marie </a:t>
            </a:r>
            <a:r>
              <a:rPr lang="fr-FR" sz="2400" dirty="0" err="1">
                <a:latin typeface="+mn-lt"/>
                <a:ea typeface="Calibri"/>
                <a:cs typeface="Times New Roman"/>
              </a:rPr>
              <a:t>Skłodowska</a:t>
            </a:r>
            <a:r>
              <a:rPr lang="fr-FR" sz="2400" dirty="0">
                <a:latin typeface="+mn-lt"/>
                <a:ea typeface="Calibri"/>
                <a:cs typeface="Times New Roman"/>
              </a:rPr>
              <a:t>-</a:t>
            </a:r>
            <a:r>
              <a:rPr lang="fr-FR" sz="2400" dirty="0" smtClean="0">
                <a:latin typeface="+mn-lt"/>
                <a:ea typeface="Calibri"/>
                <a:cs typeface="Times New Roman"/>
              </a:rPr>
              <a:t>Curie - Subvention d’intégration de carrière </a:t>
            </a:r>
            <a:r>
              <a:rPr lang="en-US" sz="2400" dirty="0" smtClean="0">
                <a:latin typeface="+mn-lt"/>
                <a:ea typeface="Calibri"/>
                <a:cs typeface="Times New Roman"/>
              </a:rPr>
              <a:t>– </a:t>
            </a:r>
            <a:r>
              <a:rPr lang="en-US" sz="2400" dirty="0" err="1" smtClean="0">
                <a:latin typeface="+mn-lt"/>
                <a:ea typeface="Calibri"/>
                <a:cs typeface="Times New Roman"/>
              </a:rPr>
              <a:t>Projet</a:t>
            </a:r>
            <a:r>
              <a:rPr lang="en-US" sz="2400" dirty="0" smtClean="0">
                <a:latin typeface="+mn-lt"/>
                <a:ea typeface="Calibri"/>
                <a:cs typeface="Times New Roman"/>
              </a:rPr>
              <a:t> </a:t>
            </a:r>
            <a:r>
              <a:rPr lang="en-GB" sz="2400" dirty="0">
                <a:latin typeface="+mn-lt"/>
              </a:rPr>
              <a:t>n</a:t>
            </a:r>
            <a:r>
              <a:rPr lang="en-GB" sz="2400" dirty="0" smtClean="0">
                <a:latin typeface="+mn-lt"/>
              </a:rPr>
              <a:t>°334271</a:t>
            </a:r>
            <a:endParaRPr lang="en-US" sz="2400" kern="0" dirty="0">
              <a:latin typeface="+mn-lt"/>
            </a:endParaRPr>
          </a:p>
          <a:p>
            <a:pPr marL="82550">
              <a:spcAft>
                <a:spcPts val="600"/>
              </a:spcAft>
              <a:defRPr/>
            </a:pPr>
            <a:r>
              <a:rPr lang="en-US" sz="2400" kern="0" dirty="0" smtClean="0">
                <a:latin typeface="+mn-lt"/>
              </a:rPr>
              <a:t>Expert </a:t>
            </a:r>
            <a:r>
              <a:rPr lang="en-US" sz="2400" kern="0" dirty="0" err="1" smtClean="0">
                <a:latin typeface="+mn-lt"/>
              </a:rPr>
              <a:t>chercheur</a:t>
            </a:r>
            <a:r>
              <a:rPr lang="en-US" sz="2400" kern="0" dirty="0">
                <a:latin typeface="+mn-lt"/>
              </a:rPr>
              <a:t> </a:t>
            </a:r>
            <a:r>
              <a:rPr lang="en-US" sz="2400" kern="0" dirty="0" smtClean="0">
                <a:latin typeface="+mn-lt"/>
              </a:rPr>
              <a:t>: </a:t>
            </a:r>
            <a:r>
              <a:rPr lang="en-US" sz="2400" kern="0" dirty="0" err="1">
                <a:latin typeface="+mn-lt"/>
              </a:rPr>
              <a:t>Dr</a:t>
            </a:r>
            <a:r>
              <a:rPr lang="en-US" sz="2400" kern="0" dirty="0">
                <a:latin typeface="+mn-lt"/>
              </a:rPr>
              <a:t> </a:t>
            </a:r>
            <a:r>
              <a:rPr lang="en-US" sz="2400" kern="0" dirty="0" smtClean="0">
                <a:latin typeface="+mn-lt"/>
              </a:rPr>
              <a:t>Artemis Georgiou</a:t>
            </a:r>
            <a:endParaRPr lang="en-US" sz="2400" kern="0" dirty="0">
              <a:latin typeface="+mn-lt"/>
            </a:endParaRPr>
          </a:p>
          <a:p>
            <a:pPr marL="82550">
              <a:spcAft>
                <a:spcPts val="600"/>
              </a:spcAft>
              <a:defRPr/>
            </a:pPr>
            <a:r>
              <a:rPr lang="en-US" sz="2400" kern="0" dirty="0" err="1" smtClean="0">
                <a:latin typeface="+mn-lt"/>
              </a:rPr>
              <a:t>Coordinatrice</a:t>
            </a:r>
            <a:r>
              <a:rPr lang="en-US" sz="2400" kern="0" dirty="0" smtClean="0">
                <a:latin typeface="+mn-lt"/>
              </a:rPr>
              <a:t> du </a:t>
            </a:r>
            <a:r>
              <a:rPr lang="en-US" sz="2400" kern="0" dirty="0" err="1" smtClean="0">
                <a:latin typeface="+mn-lt"/>
              </a:rPr>
              <a:t>projet</a:t>
            </a:r>
            <a:r>
              <a:rPr lang="en-US" sz="2400" kern="0" dirty="0" smtClean="0">
                <a:latin typeface="+mn-lt"/>
              </a:rPr>
              <a:t> : </a:t>
            </a:r>
            <a:r>
              <a:rPr lang="en-US" sz="2400" kern="0" dirty="0">
                <a:latin typeface="+mn-lt"/>
              </a:rPr>
              <a:t>Prof. </a:t>
            </a:r>
            <a:r>
              <a:rPr lang="en-US" sz="2400" kern="0" dirty="0" smtClean="0">
                <a:latin typeface="+mn-lt"/>
              </a:rPr>
              <a:t>Maria </a:t>
            </a:r>
            <a:r>
              <a:rPr lang="en-US" sz="2400" kern="0" dirty="0" err="1" smtClean="0">
                <a:latin typeface="+mn-lt"/>
              </a:rPr>
              <a:t>Iacovou</a:t>
            </a:r>
            <a:endParaRPr lang="en-US" sz="2400" kern="0" dirty="0">
              <a:latin typeface="+mn-lt"/>
            </a:endParaRPr>
          </a:p>
          <a:p>
            <a:pPr marL="82550">
              <a:spcBef>
                <a:spcPct val="20000"/>
              </a:spcBef>
              <a:spcAft>
                <a:spcPts val="600"/>
              </a:spcAft>
              <a:defRPr/>
            </a:pPr>
            <a:r>
              <a:rPr lang="en-US" sz="2400" kern="0" dirty="0" err="1">
                <a:latin typeface="+mn-lt"/>
              </a:rPr>
              <a:t>Hébergé</a:t>
            </a:r>
            <a:r>
              <a:rPr lang="en-US" sz="2400" kern="0" dirty="0">
                <a:latin typeface="+mn-lt"/>
              </a:rPr>
              <a:t> par </a:t>
            </a:r>
            <a:r>
              <a:rPr lang="en-US" sz="2400" kern="0" dirty="0" err="1">
                <a:latin typeface="+mn-lt"/>
              </a:rPr>
              <a:t>l’Unité</a:t>
            </a:r>
            <a:r>
              <a:rPr lang="en-US" sz="2400" kern="0" dirty="0">
                <a:latin typeface="+mn-lt"/>
              </a:rPr>
              <a:t> de </a:t>
            </a:r>
            <a:r>
              <a:rPr lang="en-US" sz="2400" kern="0" dirty="0" err="1">
                <a:latin typeface="+mn-lt"/>
              </a:rPr>
              <a:t>Recherche</a:t>
            </a:r>
            <a:r>
              <a:rPr lang="en-US" sz="2400" kern="0" dirty="0">
                <a:latin typeface="+mn-lt"/>
              </a:rPr>
              <a:t>  </a:t>
            </a:r>
            <a:r>
              <a:rPr lang="en-US" sz="2400" kern="0" dirty="0" err="1">
                <a:latin typeface="+mn-lt"/>
              </a:rPr>
              <a:t>Archéologique</a:t>
            </a:r>
            <a:r>
              <a:rPr lang="en-US" sz="2400" kern="0" dirty="0">
                <a:latin typeface="+mn-lt"/>
              </a:rPr>
              <a:t>, </a:t>
            </a:r>
            <a:r>
              <a:rPr lang="en-US" sz="2400" kern="0" dirty="0" err="1">
                <a:latin typeface="+mn-lt"/>
              </a:rPr>
              <a:t>Université</a:t>
            </a:r>
            <a:r>
              <a:rPr lang="en-US" sz="2400" kern="0" dirty="0">
                <a:latin typeface="+mn-lt"/>
              </a:rPr>
              <a:t> de </a:t>
            </a:r>
            <a:r>
              <a:rPr lang="en-US" sz="2400" kern="0" dirty="0" err="1" smtClean="0">
                <a:latin typeface="+mn-lt"/>
              </a:rPr>
              <a:t>Chypre</a:t>
            </a:r>
            <a:endParaRPr lang="en-US" sz="2400" kern="0" dirty="0">
              <a:latin typeface="+mn-lt"/>
            </a:endParaRPr>
          </a:p>
          <a:p>
            <a:pPr marL="82550">
              <a:spcBef>
                <a:spcPct val="20000"/>
              </a:spcBef>
              <a:spcAft>
                <a:spcPts val="600"/>
              </a:spcAft>
              <a:defRPr/>
            </a:pPr>
            <a:r>
              <a:rPr lang="en-US" sz="2400" kern="0" dirty="0" err="1" smtClean="0">
                <a:latin typeface="+mn-lt"/>
              </a:rPr>
              <a:t>Durée</a:t>
            </a:r>
            <a:r>
              <a:rPr lang="en-US" sz="2400" kern="0" dirty="0">
                <a:latin typeface="+mn-lt"/>
              </a:rPr>
              <a:t> </a:t>
            </a:r>
            <a:r>
              <a:rPr lang="en-US" sz="2400" kern="0" dirty="0" smtClean="0">
                <a:latin typeface="+mn-lt"/>
              </a:rPr>
              <a:t>: 2015-2017</a:t>
            </a:r>
            <a:endParaRPr lang="en-US" sz="2400" kern="0" dirty="0">
              <a:latin typeface="+mn-lt"/>
            </a:endParaRPr>
          </a:p>
        </p:txBody>
      </p:sp>
      <p:sp>
        <p:nvSpPr>
          <p:cNvPr id="8" name="TextBox 7"/>
          <p:cNvSpPr txBox="1"/>
          <p:nvPr/>
        </p:nvSpPr>
        <p:spPr>
          <a:xfrm>
            <a:off x="533400" y="1076980"/>
            <a:ext cx="6181725" cy="523220"/>
          </a:xfrm>
          <a:prstGeom prst="rect">
            <a:avLst/>
          </a:prstGeom>
          <a:noFill/>
        </p:spPr>
        <p:txBody>
          <a:bodyPr wrap="square" rtlCol="0">
            <a:spAutoFit/>
          </a:bodyPr>
          <a:lstStyle/>
          <a:p>
            <a:r>
              <a:rPr lang="en-US" sz="2800" i="1" dirty="0" smtClean="0">
                <a:solidFill>
                  <a:schemeClr val="bg1"/>
                </a:solidFill>
              </a:rPr>
              <a:t>ARIEL</a:t>
            </a:r>
            <a:endParaRPr lang="en-US" i="1" dirty="0">
              <a:solidFill>
                <a:schemeClr val="bg1"/>
              </a:solidFill>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700" y="5638800"/>
            <a:ext cx="38227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a:stretch>
            <a:fillRect/>
          </a:stretch>
        </p:blipFill>
        <p:spPr>
          <a:xfrm>
            <a:off x="7848600" y="5638800"/>
            <a:ext cx="777082" cy="745147"/>
          </a:xfrm>
          <a:prstGeom prst="rect">
            <a:avLst/>
          </a:prstGeom>
        </p:spPr>
      </p:pic>
      <p:pic>
        <p:nvPicPr>
          <p:cNvPr id="11" name="Picture 10"/>
          <p:cNvPicPr>
            <a:picLocks noChangeAspect="1"/>
          </p:cNvPicPr>
          <p:nvPr/>
        </p:nvPicPr>
        <p:blipFill>
          <a:blip r:embed="rId7"/>
          <a:stretch>
            <a:fillRect/>
          </a:stretch>
        </p:blipFill>
        <p:spPr>
          <a:xfrm>
            <a:off x="251520" y="5638800"/>
            <a:ext cx="2908824" cy="673795"/>
          </a:xfrm>
          <a:prstGeom prst="rect">
            <a:avLst/>
          </a:prstGeom>
        </p:spPr>
      </p:pic>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52400" y="1676401"/>
            <a:ext cx="8533915" cy="5181600"/>
          </a:xfrm>
        </p:spPr>
        <p:txBody>
          <a:bodyPr/>
          <a:lstStyle/>
          <a:p>
            <a:pPr algn="just">
              <a:spcBef>
                <a:spcPts val="300"/>
              </a:spcBef>
              <a:spcAft>
                <a:spcPts val="0"/>
              </a:spcAft>
              <a:buFont typeface="Arial" charset="0"/>
              <a:buChar char="•"/>
              <a:defRPr/>
            </a:pPr>
            <a:r>
              <a:rPr lang="fr-CA" altLang="en-US" sz="2400" dirty="0" smtClean="0">
                <a:ea typeface="ＭＳ Ｐゴシック" panose="020B0600070205080204" pitchFamily="34" charset="-128"/>
              </a:rPr>
              <a:t>Dans la mythologie grecque</a:t>
            </a:r>
            <a:r>
              <a:rPr lang="fr-CA" altLang="en-US" sz="2400" dirty="0">
                <a:ea typeface="ＭＳ Ｐゴシック" panose="020B0600070205080204" pitchFamily="34" charset="-128"/>
              </a:rPr>
              <a:t>, </a:t>
            </a:r>
            <a:r>
              <a:rPr lang="en-US" altLang="en-US" sz="2400" dirty="0" smtClean="0">
                <a:ea typeface="ＭＳ Ｐゴシック" panose="020B0600070205080204" pitchFamily="34" charset="-128"/>
              </a:rPr>
              <a:t>“</a:t>
            </a:r>
            <a:r>
              <a:rPr lang="fr-CA" altLang="en-US" sz="2400" dirty="0" err="1" smtClean="0">
                <a:ea typeface="ＭＳ Ｐゴシック" panose="020B0600070205080204" pitchFamily="34" charset="-128"/>
              </a:rPr>
              <a:t>Kios</a:t>
            </a:r>
            <a:r>
              <a:rPr lang="en-US" altLang="en-US" sz="2400" dirty="0">
                <a:ea typeface="ＭＳ Ｐゴシック" panose="020B0600070205080204" pitchFamily="34" charset="-128"/>
              </a:rPr>
              <a:t>”</a:t>
            </a:r>
            <a:r>
              <a:rPr lang="fr-CA" altLang="en-US" sz="2400" dirty="0" smtClean="0">
                <a:ea typeface="ＭＳ Ｐゴシック" panose="020B0600070205080204" pitchFamily="34" charset="-128"/>
              </a:rPr>
              <a:t> (</a:t>
            </a:r>
            <a:r>
              <a:rPr lang="fr-CA" altLang="en-US" sz="2400" dirty="0" err="1" smtClean="0">
                <a:ea typeface="ＭＳ Ｐゴシック" panose="020B0600070205080204" pitchFamily="34" charset="-128"/>
              </a:rPr>
              <a:t>Κοίος</a:t>
            </a:r>
            <a:r>
              <a:rPr lang="fr-CA" altLang="en-US" sz="2400" dirty="0" smtClean="0">
                <a:ea typeface="ＭＳ Ｐゴシック" panose="020B0600070205080204" pitchFamily="34" charset="-128"/>
              </a:rPr>
              <a:t>) était le Titan de l’intelligence et de l'esprit curieux.</a:t>
            </a:r>
          </a:p>
          <a:p>
            <a:pPr algn="just">
              <a:spcBef>
                <a:spcPts val="300"/>
              </a:spcBef>
              <a:spcAft>
                <a:spcPts val="0"/>
              </a:spcAft>
              <a:buFont typeface="Arial" charset="0"/>
              <a:buChar char="•"/>
              <a:defRPr/>
            </a:pPr>
            <a:r>
              <a:rPr lang="fr-CA" altLang="en-US" sz="2400" dirty="0" smtClean="0">
                <a:ea typeface="ＭＳ Ｐゴシック" panose="020B0600070205080204" pitchFamily="34" charset="-128"/>
              </a:rPr>
              <a:t>KIOS est un Centre de recherche de taille moyenne, rassemblant approximativement 60 chercheurs :</a:t>
            </a:r>
          </a:p>
          <a:p>
            <a:pPr lvl="1" algn="just">
              <a:spcBef>
                <a:spcPts val="300"/>
              </a:spcBef>
              <a:spcAft>
                <a:spcPts val="0"/>
              </a:spcAft>
              <a:defRPr/>
            </a:pPr>
            <a:r>
              <a:rPr lang="fr-CA" altLang="en-US" sz="2400" dirty="0" smtClean="0">
                <a:ea typeface="ＭＳ Ｐゴシック" panose="020B0600070205080204" pitchFamily="34" charset="-128"/>
              </a:rPr>
              <a:t>8 </a:t>
            </a:r>
            <a:r>
              <a:rPr lang="fr-CA" altLang="en-US" sz="2400" dirty="0">
                <a:ea typeface="ＭＳ Ｐゴシック" pitchFamily="34" charset="-128"/>
              </a:rPr>
              <a:t>f</a:t>
            </a:r>
            <a:r>
              <a:rPr lang="fr-CA" altLang="en-US" sz="2400" dirty="0" smtClean="0">
                <a:ea typeface="ＭＳ Ｐゴシック" pitchFamily="34" charset="-128"/>
              </a:rPr>
              <a:t>acultés KIOS et plusieurs facultés affiliées</a:t>
            </a:r>
          </a:p>
          <a:p>
            <a:pPr lvl="1" algn="just">
              <a:spcBef>
                <a:spcPts val="300"/>
              </a:spcBef>
              <a:spcAft>
                <a:spcPts val="0"/>
              </a:spcAft>
              <a:defRPr/>
            </a:pPr>
            <a:r>
              <a:rPr lang="fr-CA" altLang="en-US" sz="2400" dirty="0" smtClean="0">
                <a:ea typeface="ＭＳ Ｐゴシック" pitchFamily="34" charset="-128"/>
              </a:rPr>
              <a:t>25 post-docs et jeunes chercheurs</a:t>
            </a:r>
          </a:p>
          <a:p>
            <a:pPr lvl="1" algn="just">
              <a:spcBef>
                <a:spcPts val="300"/>
              </a:spcBef>
              <a:spcAft>
                <a:spcPts val="0"/>
              </a:spcAft>
              <a:defRPr/>
            </a:pPr>
            <a:r>
              <a:rPr lang="fr-CA" altLang="en-US" sz="2400" dirty="0" smtClean="0">
                <a:ea typeface="ＭＳ Ｐゴシック" pitchFamily="34" charset="-128"/>
              </a:rPr>
              <a:t>30 doctorants</a:t>
            </a:r>
          </a:p>
          <a:p>
            <a:pPr lvl="1" algn="just">
              <a:spcBef>
                <a:spcPts val="300"/>
              </a:spcBef>
              <a:spcAft>
                <a:spcPts val="0"/>
              </a:spcAft>
              <a:defRPr/>
            </a:pPr>
            <a:r>
              <a:rPr lang="fr-CA" altLang="en-US" sz="2400" dirty="0" smtClean="0">
                <a:ea typeface="ＭＳ Ｐゴシック" pitchFamily="34" charset="-128"/>
              </a:rPr>
              <a:t>8 étudiants de Master et chercheurs non-diplômés</a:t>
            </a:r>
          </a:p>
          <a:p>
            <a:pPr lvl="1" algn="just">
              <a:spcBef>
                <a:spcPts val="300"/>
              </a:spcBef>
              <a:spcAft>
                <a:spcPts val="0"/>
              </a:spcAft>
              <a:defRPr/>
            </a:pPr>
            <a:r>
              <a:rPr lang="fr-CA" altLang="en-US" sz="2400" dirty="0" smtClean="0">
                <a:ea typeface="ＭＳ Ｐゴシック" pitchFamily="34" charset="-128"/>
              </a:rPr>
              <a:t>Plusieurs étudiants de BA (programme UROP)</a:t>
            </a:r>
          </a:p>
          <a:p>
            <a:pPr lvl="1" algn="just">
              <a:spcBef>
                <a:spcPts val="300"/>
              </a:spcBef>
              <a:spcAft>
                <a:spcPts val="0"/>
              </a:spcAft>
              <a:defRPr/>
            </a:pPr>
            <a:r>
              <a:rPr lang="fr-CA" altLang="en-US" sz="2400" dirty="0" smtClean="0">
                <a:ea typeface="ＭＳ Ｐゴシック" pitchFamily="34" charset="-128"/>
              </a:rPr>
              <a:t>3 membres administratifs et soutien supplémentaire de UCY</a:t>
            </a:r>
            <a:endParaRPr lang="fr-CA" altLang="en-US" sz="2400" dirty="0" smtClean="0">
              <a:solidFill>
                <a:srgbClr val="002060"/>
              </a:solidFill>
              <a:ea typeface="ＭＳ Ｐゴシック" pitchFamily="34" charset="-128"/>
            </a:endParaRPr>
          </a:p>
          <a:p>
            <a:pPr marL="457200" indent="-457200" algn="just">
              <a:spcBef>
                <a:spcPts val="300"/>
              </a:spcBef>
              <a:spcAft>
                <a:spcPts val="0"/>
              </a:spcAft>
              <a:buFont typeface="Wingdings" panose="05000000000000000000" pitchFamily="2" charset="2"/>
              <a:buChar char="Ø"/>
              <a:defRPr/>
            </a:pPr>
            <a:r>
              <a:rPr lang="fr-CA" altLang="en-US" sz="2400" dirty="0" smtClean="0">
                <a:ea typeface="ＭＳ Ｐゴシック" pitchFamily="34" charset="-128"/>
              </a:rPr>
              <a:t>Depuis son commencement, plus de 150 personnes ont été embauchées par le Centre de recherche KIOS.</a:t>
            </a:r>
            <a:endParaRPr lang="fr-CA" altLang="en-US" sz="2400" dirty="0">
              <a:ea typeface="ＭＳ Ｐゴシック" pitchFamily="34" charset="-128"/>
            </a:endParaRPr>
          </a:p>
        </p:txBody>
      </p:sp>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6715" y="990600"/>
            <a:ext cx="5847862" cy="523220"/>
          </a:xfrm>
          <a:prstGeom prst="rect">
            <a:avLst/>
          </a:prstGeom>
        </p:spPr>
        <p:txBody>
          <a:bodyPr wrap="none">
            <a:spAutoFit/>
          </a:bodyPr>
          <a:lstStyle/>
          <a:p>
            <a:r>
              <a:rPr lang="en-US" altLang="en-US" sz="2800" i="1" dirty="0" smtClean="0">
                <a:solidFill>
                  <a:schemeClr val="bg1"/>
                </a:solidFill>
                <a:latin typeface="+mn-lt"/>
                <a:ea typeface="ＭＳ Ｐゴシック" panose="020B0600070205080204" pitchFamily="34" charset="-128"/>
              </a:rPr>
              <a:t>Centre de </a:t>
            </a:r>
            <a:r>
              <a:rPr lang="en-US" altLang="en-US" sz="2800" i="1" dirty="0" err="1">
                <a:solidFill>
                  <a:schemeClr val="bg1"/>
                </a:solidFill>
                <a:latin typeface="+mn-lt"/>
                <a:ea typeface="ＭＳ Ｐゴシック" panose="020B0600070205080204" pitchFamily="34" charset="-128"/>
              </a:rPr>
              <a:t>r</a:t>
            </a:r>
            <a:r>
              <a:rPr lang="en-US" altLang="en-US" sz="2800" i="1" dirty="0" err="1" smtClean="0">
                <a:solidFill>
                  <a:schemeClr val="bg1"/>
                </a:solidFill>
                <a:latin typeface="+mn-lt"/>
                <a:ea typeface="ＭＳ Ｐゴシック" panose="020B0600070205080204" pitchFamily="34" charset="-128"/>
              </a:rPr>
              <a:t>echerche</a:t>
            </a:r>
            <a:r>
              <a:rPr lang="en-US" altLang="en-US" sz="2800" i="1" dirty="0" smtClean="0">
                <a:solidFill>
                  <a:schemeClr val="bg1"/>
                </a:solidFill>
                <a:latin typeface="+mn-lt"/>
                <a:ea typeface="ＭＳ Ｐゴシック" panose="020B0600070205080204" pitchFamily="34" charset="-128"/>
              </a:rPr>
              <a:t> KIOS – </a:t>
            </a:r>
            <a:r>
              <a:rPr lang="en-US" altLang="en-US" sz="2800" i="1" dirty="0">
                <a:solidFill>
                  <a:schemeClr val="bg1"/>
                </a:solidFill>
                <a:latin typeface="+mn-lt"/>
                <a:ea typeface="ＭＳ Ｐゴシック" panose="020B0600070205080204" pitchFamily="34" charset="-128"/>
              </a:rPr>
              <a:t>Personnel</a:t>
            </a:r>
            <a:endParaRPr lang="en-US" sz="2800" i="1" dirty="0">
              <a:solidFill>
                <a:schemeClr val="bg1"/>
              </a:solidFill>
              <a:latin typeface="+mn-lt"/>
            </a:endParaRPr>
          </a:p>
        </p:txBody>
      </p:sp>
    </p:spTree>
    <p:extLst>
      <p:ext uri="{BB962C8B-B14F-4D97-AF65-F5344CB8AC3E}">
        <p14:creationId xmlns:p14="http://schemas.microsoft.com/office/powerpoint/2010/main" val="385909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indent="-271463" algn="just" eaLnBrk="1" hangingPunct="1">
              <a:lnSpc>
                <a:spcPct val="110000"/>
              </a:lnSpc>
              <a:spcBef>
                <a:spcPts val="0"/>
              </a:spcBef>
              <a:spcAft>
                <a:spcPts val="0"/>
              </a:spcAft>
              <a:buFont typeface="Wingdings" panose="05000000000000000000" pitchFamily="2" charset="2"/>
              <a:buChar char="§"/>
            </a:pPr>
            <a:r>
              <a:rPr lang="en-US" altLang="en-US" sz="2400" dirty="0" smtClean="0">
                <a:ea typeface="ＭＳ Ｐゴシック" panose="020B0600070205080204" pitchFamily="34" charset="-128"/>
              </a:rPr>
              <a:t>Le Centre de </a:t>
            </a:r>
            <a:r>
              <a:rPr lang="en-US" altLang="en-US" sz="2400" dirty="0" err="1">
                <a:ea typeface="ＭＳ Ｐゴシック" panose="020B0600070205080204" pitchFamily="34" charset="-128"/>
              </a:rPr>
              <a:t>R</a:t>
            </a:r>
            <a:r>
              <a:rPr lang="en-US" altLang="en-US" sz="2400" dirty="0" err="1" smtClean="0">
                <a:ea typeface="ＭＳ Ｐゴシック" panose="020B0600070205080204" pitchFamily="34" charset="-128"/>
              </a:rPr>
              <a:t>echerche</a:t>
            </a:r>
            <a:r>
              <a:rPr lang="en-US" altLang="en-US" sz="2400" dirty="0" smtClean="0">
                <a:ea typeface="ＭＳ Ｐゴシック" panose="020B0600070205080204" pitchFamily="34" charset="-128"/>
              </a:rPr>
              <a:t> KIOS a </a:t>
            </a:r>
            <a:r>
              <a:rPr lang="en-US" altLang="en-US" sz="2400" dirty="0" err="1" smtClean="0">
                <a:ea typeface="ＭＳ Ｐゴシック" panose="020B0600070205080204" pitchFamily="34" charset="-128"/>
              </a:rPr>
              <a:t>participé</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à</a:t>
            </a:r>
            <a:r>
              <a:rPr lang="en-US" altLang="en-US" sz="2400" dirty="0" smtClean="0">
                <a:ea typeface="ＭＳ Ｐゴシック" panose="020B0600070205080204" pitchFamily="34" charset="-128"/>
              </a:rPr>
              <a:t> plus de 60 </a:t>
            </a:r>
            <a:r>
              <a:rPr lang="en-US" altLang="en-US" sz="2400" dirty="0" err="1" smtClean="0">
                <a:ea typeface="ＭＳ Ｐゴシック" panose="020B0600070205080204" pitchFamily="34" charset="-128"/>
              </a:rPr>
              <a:t>projets</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recherche</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depuis</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sa</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fondation</a:t>
            </a:r>
            <a:r>
              <a:rPr lang="en-US" altLang="en-US" sz="2400" dirty="0" smtClean="0">
                <a:ea typeface="ＭＳ Ｐゴシック" panose="020B0600070205080204" pitchFamily="34" charset="-128"/>
              </a:rPr>
              <a:t> en 2008.</a:t>
            </a:r>
          </a:p>
          <a:p>
            <a:pPr marL="0" indent="-271463" algn="just" eaLnBrk="1" hangingPunct="1">
              <a:lnSpc>
                <a:spcPct val="110000"/>
              </a:lnSpc>
              <a:spcBef>
                <a:spcPts val="0"/>
              </a:spcBef>
              <a:spcAft>
                <a:spcPts val="0"/>
              </a:spcAft>
              <a:buFont typeface="Wingdings" panose="05000000000000000000" pitchFamily="2" charset="2"/>
              <a:buChar char="§"/>
            </a:pPr>
            <a:endParaRPr lang="en-US" altLang="en-US" sz="2400" dirty="0">
              <a:ea typeface="ＭＳ Ｐゴシック" panose="020B0600070205080204" pitchFamily="34" charset="-128"/>
            </a:endParaRPr>
          </a:p>
          <a:p>
            <a:pPr marL="0" indent="-271463" algn="just" eaLnBrk="1" hangingPunct="1">
              <a:lnSpc>
                <a:spcPct val="110000"/>
              </a:lnSpc>
              <a:spcBef>
                <a:spcPts val="0"/>
              </a:spcBef>
              <a:spcAft>
                <a:spcPts val="0"/>
              </a:spcAft>
              <a:buFont typeface="Wingdings" panose="05000000000000000000" pitchFamily="2" charset="2"/>
              <a:buChar char="§"/>
            </a:pPr>
            <a:r>
              <a:rPr lang="en-US" altLang="en-US" sz="2400" dirty="0" smtClean="0">
                <a:ea typeface="ＭＳ Ｐゴシック" panose="020B0600070205080204" pitchFamily="34" charset="-128"/>
              </a:rPr>
              <a:t>Le Centre a </a:t>
            </a:r>
            <a:r>
              <a:rPr lang="en-US" altLang="en-US" sz="2400" dirty="0" err="1" smtClean="0">
                <a:ea typeface="ＭＳ Ｐゴシック" panose="020B0600070205080204" pitchFamily="34" charset="-128"/>
              </a:rPr>
              <a:t>actuellement</a:t>
            </a:r>
            <a:r>
              <a:rPr lang="en-US" altLang="en-US" sz="2400" dirty="0" smtClean="0">
                <a:ea typeface="ＭＳ Ｐゴシック" panose="020B0600070205080204" pitchFamily="34" charset="-128"/>
              </a:rPr>
              <a:t> 15 </a:t>
            </a:r>
            <a:r>
              <a:rPr lang="en-US" altLang="en-US" sz="2400" dirty="0" err="1" smtClean="0">
                <a:ea typeface="ＭＳ Ｐゴシック" panose="020B0600070205080204" pitchFamily="34" charset="-128"/>
              </a:rPr>
              <a:t>projets</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recherche</a:t>
            </a:r>
            <a:r>
              <a:rPr lang="en-US" altLang="en-US" sz="2400" dirty="0" smtClean="0">
                <a:ea typeface="ＭＳ Ｐゴシック" panose="020B0600070205080204" pitchFamily="34" charset="-128"/>
              </a:rPr>
              <a:t> en </a:t>
            </a:r>
            <a:r>
              <a:rPr lang="en-US" altLang="en-US" sz="2400" dirty="0" err="1" smtClean="0">
                <a:ea typeface="ＭＳ Ｐゴシック" panose="020B0600070205080204" pitchFamily="34" charset="-128"/>
              </a:rPr>
              <a:t>cours</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d’activité</a:t>
            </a:r>
            <a:r>
              <a:rPr lang="en-US" altLang="en-US" sz="2400" dirty="0" smtClean="0">
                <a:ea typeface="ＭＳ Ｐゴシック" panose="020B0600070205080204" pitchFamily="34" charset="-128"/>
              </a:rPr>
              <a:t>, pour un total de 5,5 millions </a:t>
            </a:r>
            <a:r>
              <a:rPr lang="en-US" altLang="en-US" sz="2400" dirty="0" err="1" smtClean="0">
                <a:ea typeface="ＭＳ Ｐゴシック" panose="020B0600070205080204" pitchFamily="34" charset="-128"/>
              </a:rPr>
              <a:t>d’euros</a:t>
            </a:r>
            <a:r>
              <a:rPr lang="en-US" altLang="en-US" sz="2400" dirty="0">
                <a:ea typeface="ＭＳ Ｐゴシック" panose="020B0600070205080204" pitchFamily="34" charset="-128"/>
              </a:rPr>
              <a:t>. </a:t>
            </a:r>
            <a:endParaRPr lang="en-US" altLang="en-US" sz="2400" dirty="0" smtClean="0">
              <a:ea typeface="ＭＳ Ｐゴシック" panose="020B0600070205080204" pitchFamily="34" charset="-128"/>
            </a:endParaRPr>
          </a:p>
          <a:p>
            <a:pPr marL="0" indent="0" algn="just" eaLnBrk="1" hangingPunct="1">
              <a:lnSpc>
                <a:spcPct val="110000"/>
              </a:lnSpc>
              <a:spcBef>
                <a:spcPts val="0"/>
              </a:spcBef>
              <a:spcAft>
                <a:spcPts val="0"/>
              </a:spcAft>
              <a:buNone/>
            </a:pPr>
            <a:endParaRPr lang="en-US" altLang="en-US" sz="2400" dirty="0">
              <a:ea typeface="ＭＳ Ｐゴシック" panose="020B0600070205080204" pitchFamily="34" charset="-128"/>
            </a:endParaRPr>
          </a:p>
          <a:p>
            <a:pPr marL="0" indent="-271463" algn="just" eaLnBrk="1" hangingPunct="1">
              <a:lnSpc>
                <a:spcPct val="110000"/>
              </a:lnSpc>
              <a:spcBef>
                <a:spcPts val="0"/>
              </a:spcBef>
              <a:spcAft>
                <a:spcPts val="0"/>
              </a:spcAft>
              <a:buFont typeface="Wingdings" panose="05000000000000000000" pitchFamily="2" charset="2"/>
              <a:buChar char="§"/>
            </a:pPr>
            <a:r>
              <a:rPr lang="en-US" altLang="en-US" sz="2400" dirty="0" smtClean="0">
                <a:ea typeface="ＭＳ Ｐゴシック" panose="020B0600070205080204" pitchFamily="34" charset="-128"/>
              </a:rPr>
              <a:t>Le Centre </a:t>
            </a:r>
            <a:r>
              <a:rPr lang="en-US" altLang="en-US" sz="2400" dirty="0" err="1" smtClean="0">
                <a:ea typeface="ＭＳ Ｐゴシック" panose="020B0600070205080204" pitchFamily="34" charset="-128"/>
              </a:rPr>
              <a:t>est</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financé</a:t>
            </a:r>
            <a:r>
              <a:rPr lang="en-US" altLang="en-US" sz="2400" dirty="0" smtClean="0">
                <a:ea typeface="ＭＳ Ｐゴシック" panose="020B0600070205080204" pitchFamily="34" charset="-128"/>
              </a:rPr>
              <a:t> par des sources </a:t>
            </a:r>
            <a:r>
              <a:rPr lang="en-US" altLang="en-US" sz="2400" dirty="0" err="1" smtClean="0">
                <a:ea typeface="ＭＳ Ｐゴシック" panose="020B0600070205080204" pitchFamily="34" charset="-128"/>
              </a:rPr>
              <a:t>externes</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financement</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compétitif</a:t>
            </a:r>
            <a:r>
              <a:rPr lang="en-US" altLang="en-US" sz="2400" dirty="0" smtClean="0">
                <a:ea typeface="ＭＳ Ｐゴシック" panose="020B0600070205080204" pitchFamily="34" charset="-128"/>
              </a:rPr>
              <a:t>.</a:t>
            </a:r>
          </a:p>
          <a:p>
            <a:pPr marL="0" indent="0" algn="just" eaLnBrk="1" hangingPunct="1">
              <a:lnSpc>
                <a:spcPct val="110000"/>
              </a:lnSpc>
              <a:spcBef>
                <a:spcPts val="0"/>
              </a:spcBef>
              <a:spcAft>
                <a:spcPts val="0"/>
              </a:spcAft>
              <a:buNone/>
            </a:pPr>
            <a:endParaRPr lang="en-US" altLang="en-US" sz="2400" dirty="0">
              <a:ea typeface="ＭＳ Ｐゴシック" panose="020B0600070205080204" pitchFamily="34" charset="-128"/>
            </a:endParaRPr>
          </a:p>
          <a:p>
            <a:pPr marL="0" indent="-271463" algn="just" eaLnBrk="1" hangingPunct="1">
              <a:lnSpc>
                <a:spcPct val="110000"/>
              </a:lnSpc>
              <a:spcBef>
                <a:spcPts val="0"/>
              </a:spcBef>
              <a:spcAft>
                <a:spcPts val="0"/>
              </a:spcAft>
              <a:buFont typeface="Wingdings" panose="05000000000000000000" pitchFamily="2" charset="2"/>
              <a:buChar char="§"/>
            </a:pPr>
            <a:r>
              <a:rPr lang="en-US" altLang="en-US" sz="2400" dirty="0">
                <a:ea typeface="ＭＳ Ｐゴシック" panose="020B0600070205080204" pitchFamily="34" charset="-128"/>
              </a:rPr>
              <a:t>70% </a:t>
            </a:r>
            <a:r>
              <a:rPr lang="en-US" altLang="en-US" sz="2400" dirty="0" smtClean="0">
                <a:ea typeface="ＭＳ Ｐゴシック" panose="020B0600070205080204" pitchFamily="34" charset="-128"/>
              </a:rPr>
              <a:t>du </a:t>
            </a:r>
            <a:r>
              <a:rPr lang="en-US" altLang="en-US" sz="2400" dirty="0" err="1" smtClean="0">
                <a:ea typeface="ＭＳ Ｐゴシック" panose="020B0600070205080204" pitchFamily="34" charset="-128"/>
              </a:rPr>
              <a:t>financement</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provient</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programmes</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financement</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européens</a:t>
            </a:r>
            <a:r>
              <a:rPr lang="en-US" altLang="en-US" sz="2400" dirty="0" smtClean="0">
                <a:ea typeface="ＭＳ Ｐゴシック" panose="020B0600070205080204" pitchFamily="34" charset="-128"/>
              </a:rPr>
              <a:t>.</a:t>
            </a:r>
            <a:endParaRPr lang="en-US" altLang="en-US" sz="2400" dirty="0">
              <a:ea typeface="ＭＳ Ｐゴシック" panose="020B0600070205080204" pitchFamily="34" charset="-128"/>
            </a:endParaRPr>
          </a:p>
          <a:p>
            <a:pPr marL="0" indent="0" algn="just">
              <a:spcBef>
                <a:spcPts val="0"/>
              </a:spcBef>
              <a:spcAft>
                <a:spcPts val="0"/>
              </a:spcAft>
              <a:buNone/>
            </a:pPr>
            <a:endParaRPr lang="el-GR" altLang="en-US" sz="2400" dirty="0" smtClean="0"/>
          </a:p>
        </p:txBody>
      </p:sp>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7200" y="990600"/>
            <a:ext cx="8229600" cy="523220"/>
          </a:xfrm>
          <a:prstGeom prst="rect">
            <a:avLst/>
          </a:prstGeom>
        </p:spPr>
        <p:txBody>
          <a:bodyPr wrap="square">
            <a:spAutoFit/>
          </a:bodyPr>
          <a:lstStyle/>
          <a:p>
            <a:r>
              <a:rPr lang="en-US" altLang="en-US" sz="2800" i="1" dirty="0" smtClean="0">
                <a:solidFill>
                  <a:schemeClr val="bg1"/>
                </a:solidFill>
                <a:latin typeface="+mn-lt"/>
                <a:ea typeface="ＭＳ Ｐゴシック" panose="020B0600070205080204" pitchFamily="34" charset="-128"/>
              </a:rPr>
              <a:t>Centre de </a:t>
            </a:r>
            <a:r>
              <a:rPr lang="en-US" altLang="en-US" sz="2800" i="1" dirty="0" err="1">
                <a:solidFill>
                  <a:schemeClr val="bg1"/>
                </a:solidFill>
                <a:latin typeface="+mn-lt"/>
                <a:ea typeface="ＭＳ Ｐゴシック" panose="020B0600070205080204" pitchFamily="34" charset="-128"/>
              </a:rPr>
              <a:t>R</a:t>
            </a:r>
            <a:r>
              <a:rPr lang="en-US" altLang="en-US" sz="2800" i="1" dirty="0" err="1" smtClean="0">
                <a:solidFill>
                  <a:schemeClr val="bg1"/>
                </a:solidFill>
                <a:latin typeface="+mn-lt"/>
                <a:ea typeface="ＭＳ Ｐゴシック" panose="020B0600070205080204" pitchFamily="34" charset="-128"/>
              </a:rPr>
              <a:t>echerche</a:t>
            </a:r>
            <a:r>
              <a:rPr lang="en-US" altLang="en-US" sz="2800" i="1" dirty="0" smtClean="0">
                <a:solidFill>
                  <a:schemeClr val="bg1"/>
                </a:solidFill>
                <a:latin typeface="+mn-lt"/>
                <a:ea typeface="ＭＳ Ｐゴシック" panose="020B0600070205080204" pitchFamily="34" charset="-128"/>
              </a:rPr>
              <a:t> KIOS – </a:t>
            </a:r>
            <a:r>
              <a:rPr lang="en-US" altLang="en-US" sz="2800" i="1" dirty="0" err="1" smtClean="0">
                <a:solidFill>
                  <a:schemeClr val="bg1"/>
                </a:solidFill>
                <a:latin typeface="+mn-lt"/>
                <a:ea typeface="ＭＳ Ｐゴシック" panose="020B0600070205080204" pitchFamily="34" charset="-128"/>
              </a:rPr>
              <a:t>Projets</a:t>
            </a:r>
            <a:r>
              <a:rPr lang="en-US" altLang="en-US" sz="2800" i="1" dirty="0" smtClean="0">
                <a:solidFill>
                  <a:schemeClr val="bg1"/>
                </a:solidFill>
                <a:latin typeface="+mn-lt"/>
                <a:ea typeface="ＭＳ Ｐゴシック" panose="020B0600070205080204" pitchFamily="34" charset="-128"/>
              </a:rPr>
              <a:t> de </a:t>
            </a:r>
            <a:r>
              <a:rPr lang="en-US" altLang="en-US" sz="2800" i="1" dirty="0" err="1" smtClean="0">
                <a:solidFill>
                  <a:schemeClr val="bg1"/>
                </a:solidFill>
                <a:latin typeface="+mn-lt"/>
                <a:ea typeface="ＭＳ Ｐゴシック" panose="020B0600070205080204" pitchFamily="34" charset="-128"/>
              </a:rPr>
              <a:t>recherche</a:t>
            </a:r>
            <a:endParaRPr lang="en-US" sz="2800" i="1" dirty="0">
              <a:solidFill>
                <a:schemeClr val="bg1"/>
              </a:solidFill>
              <a:latin typeface="+mn-lt"/>
            </a:endParaRPr>
          </a:p>
        </p:txBody>
      </p:sp>
    </p:spTree>
    <p:extLst>
      <p:ext uri="{BB962C8B-B14F-4D97-AF65-F5344CB8AC3E}">
        <p14:creationId xmlns:p14="http://schemas.microsoft.com/office/powerpoint/2010/main" val="3859099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600200"/>
            <a:ext cx="8229600" cy="4953000"/>
          </a:xfrm>
        </p:spPr>
        <p:txBody>
          <a:bodyPr/>
          <a:lstStyle/>
          <a:p>
            <a:pPr marL="0" indent="-274181" algn="just" eaLnBrk="1" hangingPunct="1">
              <a:spcBef>
                <a:spcPts val="600"/>
              </a:spcBef>
              <a:spcAft>
                <a:spcPts val="600"/>
              </a:spcAft>
              <a:buFont typeface="Wingdings" panose="05000000000000000000" pitchFamily="2" charset="2"/>
              <a:buChar char="§"/>
              <a:defRPr/>
            </a:pPr>
            <a:r>
              <a:rPr lang="fr-FR" sz="2400" dirty="0" smtClean="0"/>
              <a:t>Récompensé par le prestigieux prix Advanced Grant du CER</a:t>
            </a:r>
          </a:p>
          <a:p>
            <a:pPr marL="0" indent="-274181" algn="just" eaLnBrk="1" hangingPunct="1">
              <a:spcBef>
                <a:spcPts val="600"/>
              </a:spcBef>
              <a:spcAft>
                <a:spcPts val="600"/>
              </a:spcAft>
              <a:buFont typeface="Wingdings" panose="05000000000000000000" pitchFamily="2" charset="2"/>
              <a:buChar char="§"/>
              <a:defRPr/>
            </a:pPr>
            <a:r>
              <a:rPr lang="fr-FR" sz="2400" dirty="0" smtClean="0"/>
              <a:t>Récompensé par le prix TEAMING Phase 1 (5</a:t>
            </a:r>
            <a:r>
              <a:rPr lang="fr-FR" sz="2400" baseline="30000" dirty="0" smtClean="0"/>
              <a:t>e</a:t>
            </a:r>
            <a:r>
              <a:rPr lang="fr-FR" sz="2400" dirty="0" smtClean="0"/>
              <a:t> sur 169 propositions soumises, 1</a:t>
            </a:r>
            <a:r>
              <a:rPr lang="fr-FR" sz="2400" baseline="30000" dirty="0" smtClean="0"/>
              <a:t>er</a:t>
            </a:r>
            <a:r>
              <a:rPr lang="fr-FR" sz="2400" dirty="0" smtClean="0"/>
              <a:t> dans la section ICT)</a:t>
            </a:r>
          </a:p>
          <a:p>
            <a:pPr marL="0" indent="-274181" algn="just" eaLnBrk="1" hangingPunct="1">
              <a:spcBef>
                <a:spcPts val="600"/>
              </a:spcBef>
              <a:spcAft>
                <a:spcPts val="600"/>
              </a:spcAft>
              <a:buFont typeface="Wingdings" panose="05000000000000000000" pitchFamily="2" charset="2"/>
              <a:buChar char="§"/>
              <a:defRPr/>
            </a:pPr>
            <a:r>
              <a:rPr lang="fr-FR" sz="2400" dirty="0" smtClean="0"/>
              <a:t>Le Centre a coordonné l'action COST </a:t>
            </a:r>
            <a:r>
              <a:rPr lang="fr-FR" sz="2400" i="1" dirty="0" err="1" smtClean="0"/>
              <a:t>IntelliCIS</a:t>
            </a:r>
            <a:r>
              <a:rPr lang="fr-FR" sz="2400" dirty="0" smtClean="0"/>
              <a:t>, qui compte plus de 30 partenaires (l'une des plus importantes actions COST financées par la Fondation européenne de la science)</a:t>
            </a:r>
          </a:p>
          <a:p>
            <a:pPr marL="0" indent="-274181" algn="just" eaLnBrk="1" hangingPunct="1">
              <a:spcBef>
                <a:spcPts val="600"/>
              </a:spcBef>
              <a:spcAft>
                <a:spcPts val="600"/>
              </a:spcAft>
              <a:buFont typeface="Wingdings" panose="05000000000000000000" pitchFamily="2" charset="2"/>
              <a:buChar char="§"/>
              <a:defRPr/>
            </a:pPr>
            <a:r>
              <a:rPr lang="fr-FR" sz="2400" dirty="0" smtClean="0"/>
              <a:t>Le Centre KIOS a coordonné le projet de l’Union Européenne </a:t>
            </a:r>
            <a:r>
              <a:rPr lang="fr-FR" sz="2400" i="1" dirty="0" err="1" smtClean="0"/>
              <a:t>iSense</a:t>
            </a:r>
            <a:r>
              <a:rPr lang="fr-FR" sz="2400" dirty="0" smtClean="0"/>
              <a:t> d’un budget total de 4 millions d’euros</a:t>
            </a:r>
          </a:p>
          <a:p>
            <a:pPr marL="0" indent="0" algn="just" eaLnBrk="1" hangingPunct="1">
              <a:spcBef>
                <a:spcPts val="600"/>
              </a:spcBef>
              <a:spcAft>
                <a:spcPts val="600"/>
              </a:spcAft>
              <a:buFont typeface="Wingdings" panose="05000000000000000000" pitchFamily="2" charset="2"/>
              <a:buChar char="§"/>
              <a:defRPr/>
            </a:pPr>
            <a:r>
              <a:rPr lang="fr-FR" sz="2400" dirty="0" smtClean="0"/>
              <a:t> Le Centre KIOS a été l’un des centres sélectionnés pour le financement du Programme d'infrastructure stratégique de la Fondation pour la promotion de la recherche</a:t>
            </a:r>
            <a:endParaRPr lang="fr-FR" sz="2400" dirty="0"/>
          </a:p>
        </p:txBody>
      </p:sp>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7200" y="990600"/>
            <a:ext cx="8229600" cy="523220"/>
          </a:xfrm>
          <a:prstGeom prst="rect">
            <a:avLst/>
          </a:prstGeom>
        </p:spPr>
        <p:txBody>
          <a:bodyPr wrap="square">
            <a:spAutoFit/>
          </a:bodyPr>
          <a:lstStyle/>
          <a:p>
            <a:r>
              <a:rPr lang="en-US" altLang="en-US" sz="2800" i="1" dirty="0" smtClean="0">
                <a:solidFill>
                  <a:schemeClr val="bg1"/>
                </a:solidFill>
                <a:latin typeface="+mn-lt"/>
                <a:ea typeface="ＭＳ Ｐゴシック" panose="020B0600070205080204" pitchFamily="34" charset="-128"/>
              </a:rPr>
              <a:t>Centre de </a:t>
            </a:r>
            <a:r>
              <a:rPr lang="en-US" altLang="en-US" sz="2800" i="1" dirty="0" err="1" smtClean="0">
                <a:solidFill>
                  <a:schemeClr val="bg1"/>
                </a:solidFill>
                <a:latin typeface="+mn-lt"/>
                <a:ea typeface="ＭＳ Ｐゴシック" panose="020B0600070205080204" pitchFamily="34" charset="-128"/>
              </a:rPr>
              <a:t>Recherche</a:t>
            </a:r>
            <a:r>
              <a:rPr lang="en-US" altLang="en-US" sz="2800" i="1" dirty="0" smtClean="0">
                <a:solidFill>
                  <a:schemeClr val="bg1"/>
                </a:solidFill>
                <a:latin typeface="+mn-lt"/>
                <a:ea typeface="ＭＳ Ｐゴシック" panose="020B0600070205080204" pitchFamily="34" charset="-128"/>
              </a:rPr>
              <a:t> KIOS – </a:t>
            </a:r>
            <a:r>
              <a:rPr lang="en-US" altLang="en-US" sz="2800" i="1" dirty="0" err="1" smtClean="0">
                <a:solidFill>
                  <a:schemeClr val="bg1"/>
                </a:solidFill>
                <a:latin typeface="+mn-lt"/>
                <a:ea typeface="ＭＳ Ｐゴシック" panose="020B0600070205080204" pitchFamily="34" charset="-128"/>
              </a:rPr>
              <a:t>Projets</a:t>
            </a:r>
            <a:r>
              <a:rPr lang="en-US" altLang="en-US" sz="2800" i="1" dirty="0" smtClean="0">
                <a:solidFill>
                  <a:schemeClr val="bg1"/>
                </a:solidFill>
                <a:latin typeface="+mn-lt"/>
                <a:ea typeface="ＭＳ Ｐゴシック" panose="020B0600070205080204" pitchFamily="34" charset="-128"/>
              </a:rPr>
              <a:t> de </a:t>
            </a:r>
            <a:r>
              <a:rPr lang="en-US" altLang="en-US" sz="2800" i="1" dirty="0" err="1" smtClean="0">
                <a:solidFill>
                  <a:schemeClr val="bg1"/>
                </a:solidFill>
                <a:latin typeface="+mn-lt"/>
                <a:ea typeface="ＭＳ Ｐゴシック" panose="020B0600070205080204" pitchFamily="34" charset="-128"/>
              </a:rPr>
              <a:t>recherche</a:t>
            </a:r>
            <a:endParaRPr lang="en-US" sz="2800" i="1" dirty="0">
              <a:solidFill>
                <a:schemeClr val="bg1"/>
              </a:solidFill>
              <a:latin typeface="+mn-lt"/>
            </a:endParaRPr>
          </a:p>
        </p:txBody>
      </p:sp>
    </p:spTree>
    <p:extLst>
      <p:ext uri="{BB962C8B-B14F-4D97-AF65-F5344CB8AC3E}">
        <p14:creationId xmlns:p14="http://schemas.microsoft.com/office/powerpoint/2010/main" val="3859099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extBox 9"/>
          <p:cNvSpPr txBox="1">
            <a:spLocks noChangeArrowheads="1"/>
          </p:cNvSpPr>
          <p:nvPr/>
        </p:nvSpPr>
        <p:spPr bwMode="auto">
          <a:xfrm>
            <a:off x="228600" y="1066800"/>
            <a:ext cx="7543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2800" i="1" dirty="0" err="1" smtClean="0">
                <a:solidFill>
                  <a:schemeClr val="bg1"/>
                </a:solidFill>
              </a:rPr>
              <a:t>Dernières</a:t>
            </a:r>
            <a:r>
              <a:rPr lang="en-US" altLang="el-GR" sz="2800" i="1" dirty="0" smtClean="0">
                <a:solidFill>
                  <a:schemeClr val="bg1"/>
                </a:solidFill>
              </a:rPr>
              <a:t> </a:t>
            </a:r>
            <a:r>
              <a:rPr lang="en-US" altLang="el-GR" sz="2800" i="1" dirty="0" err="1" smtClean="0">
                <a:solidFill>
                  <a:schemeClr val="bg1"/>
                </a:solidFill>
              </a:rPr>
              <a:t>réussites</a:t>
            </a:r>
            <a:r>
              <a:rPr lang="en-US" altLang="el-GR" sz="2800" i="1" dirty="0">
                <a:solidFill>
                  <a:schemeClr val="bg1"/>
                </a:solidFill>
              </a:rPr>
              <a:t> </a:t>
            </a:r>
            <a:r>
              <a:rPr lang="en-US" altLang="el-GR" sz="2800" i="1" dirty="0" smtClean="0">
                <a:solidFill>
                  <a:schemeClr val="bg1"/>
                </a:solidFill>
              </a:rPr>
              <a:t>: le </a:t>
            </a:r>
            <a:r>
              <a:rPr lang="en-US" altLang="el-GR" sz="2800" i="1" dirty="0" err="1" smtClean="0">
                <a:solidFill>
                  <a:schemeClr val="bg1"/>
                </a:solidFill>
              </a:rPr>
              <a:t>nouvel</a:t>
            </a:r>
            <a:r>
              <a:rPr lang="en-US" altLang="el-GR" sz="2800" i="1" dirty="0" smtClean="0">
                <a:solidFill>
                  <a:schemeClr val="bg1"/>
                </a:solidFill>
              </a:rPr>
              <a:t> instrument Teaming</a:t>
            </a:r>
            <a:endParaRPr lang="el-GR" altLang="el-GR" sz="2800" i="1" dirty="0">
              <a:solidFill>
                <a:schemeClr val="bg1"/>
              </a:solidFill>
            </a:endParaRPr>
          </a:p>
        </p:txBody>
      </p:sp>
      <p:sp>
        <p:nvSpPr>
          <p:cNvPr id="12" name="Content Placeholder 2"/>
          <p:cNvSpPr>
            <a:spLocks noGrp="1"/>
          </p:cNvSpPr>
          <p:nvPr>
            <p:ph idx="1"/>
          </p:nvPr>
        </p:nvSpPr>
        <p:spPr>
          <a:xfrm>
            <a:off x="228600" y="1981200"/>
            <a:ext cx="8458200" cy="4495800"/>
          </a:xfrm>
        </p:spPr>
        <p:txBody>
          <a:bodyPr>
            <a:noAutofit/>
          </a:bodyPr>
          <a:lstStyle/>
          <a:p>
            <a:pPr indent="14288" algn="just">
              <a:buFont typeface="Arial" charset="0"/>
              <a:buNone/>
              <a:defRPr/>
            </a:pPr>
            <a:r>
              <a:rPr lang="fr-FR" sz="2400" dirty="0" smtClean="0"/>
              <a:t>Grâce au projet </a:t>
            </a:r>
            <a:r>
              <a:rPr lang="fr-FR" sz="2400" dirty="0" err="1" smtClean="0"/>
              <a:t>Teaming</a:t>
            </a:r>
            <a:r>
              <a:rPr lang="fr-FR" sz="2400" dirty="0" smtClean="0"/>
              <a:t>, le Centre de Recherche KIOS va recevoir un financement général de plus de 40 millions d’euros</a:t>
            </a:r>
          </a:p>
          <a:p>
            <a:pPr indent="14288" algn="just">
              <a:buFont typeface="Arial" charset="0"/>
              <a:buNone/>
              <a:defRPr/>
            </a:pPr>
            <a:r>
              <a:rPr lang="fr-FR" sz="2400" dirty="0" smtClean="0"/>
              <a:t>incluant un financement de 15 millions d'euros (financement de démarrage) par la Commission Européenne, et un montant substantiel de co-financement provenant de sources nationales sur une période de quinze ans.</a:t>
            </a:r>
          </a:p>
          <a:p>
            <a:pPr indent="14288" algn="just">
              <a:buFont typeface="Arial" charset="0"/>
              <a:buNone/>
              <a:defRPr/>
            </a:pPr>
            <a:endParaRPr lang="fr-FR" sz="2400" dirty="0" smtClean="0"/>
          </a:p>
          <a:p>
            <a:pPr indent="14288" algn="just">
              <a:buFont typeface="Arial" charset="0"/>
              <a:buNone/>
              <a:defRPr/>
            </a:pPr>
            <a:r>
              <a:rPr lang="fr-FR" sz="2400" dirty="0" smtClean="0"/>
              <a:t>Le plan d'affaires du Centre d'excellence KIOS prévoit le développement considérable du nombre de chercheurs hautement qualifiés pour travailler dans le domaine de la haute technologie</a:t>
            </a:r>
          </a:p>
          <a:p>
            <a:pPr indent="14288" algn="just">
              <a:buFont typeface="Arial" charset="0"/>
              <a:buNone/>
              <a:defRPr/>
            </a:pPr>
            <a:r>
              <a:rPr lang="en-US" sz="2400" dirty="0" smtClean="0">
                <a:hlinkClick r:id="rId4"/>
              </a:rPr>
              <a:t>Imprerial - UCY SUCCESS</a:t>
            </a:r>
            <a:endParaRPr lang="el-GR" sz="2400" dirty="0"/>
          </a:p>
        </p:txBody>
      </p:sp>
      <p:pic>
        <p:nvPicPr>
          <p:cNvPr id="4" name="Picture 8" descr="http://www.ucy.ac.cy/data/pure/logos/University%20of%20Cyprus/English/University%20of%20Cypru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216" b="10754"/>
          <a:stretch/>
        </p:blipFill>
        <p:spPr>
          <a:xfrm>
            <a:off x="1049369" y="1677593"/>
            <a:ext cx="3294031" cy="989407"/>
          </a:xfrm>
          <a:prstGeom prst="rect">
            <a:avLst/>
          </a:prstGeom>
        </p:spPr>
      </p:pic>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7200" y="1066800"/>
            <a:ext cx="8077200" cy="523220"/>
          </a:xfrm>
          <a:prstGeom prst="rect">
            <a:avLst/>
          </a:prstGeom>
        </p:spPr>
        <p:txBody>
          <a:bodyPr wrap="square">
            <a:spAutoFit/>
          </a:bodyPr>
          <a:lstStyle/>
          <a:p>
            <a:r>
              <a:rPr lang="en-US" sz="2800" i="1" dirty="0" smtClean="0">
                <a:solidFill>
                  <a:schemeClr val="bg1"/>
                </a:solidFill>
                <a:latin typeface="+mn-lt"/>
              </a:rPr>
              <a:t>Centre de </a:t>
            </a:r>
            <a:r>
              <a:rPr lang="en-US" sz="2800" i="1" dirty="0" err="1" smtClean="0">
                <a:solidFill>
                  <a:schemeClr val="bg1"/>
                </a:solidFill>
                <a:latin typeface="+mn-lt"/>
              </a:rPr>
              <a:t>Recherche</a:t>
            </a:r>
            <a:r>
              <a:rPr lang="en-US" sz="2800" i="1" dirty="0" smtClean="0">
                <a:solidFill>
                  <a:schemeClr val="bg1"/>
                </a:solidFill>
                <a:latin typeface="+mn-lt"/>
              </a:rPr>
              <a:t> </a:t>
            </a:r>
            <a:r>
              <a:rPr lang="en-US" sz="2800" i="1" dirty="0" err="1" smtClean="0">
                <a:solidFill>
                  <a:schemeClr val="bg1"/>
                </a:solidFill>
                <a:latin typeface="+mn-lt"/>
              </a:rPr>
              <a:t>Médicale</a:t>
            </a:r>
            <a:r>
              <a:rPr lang="en-US" sz="2800" i="1" dirty="0" smtClean="0">
                <a:solidFill>
                  <a:schemeClr val="bg1"/>
                </a:solidFill>
                <a:latin typeface="+mn-lt"/>
              </a:rPr>
              <a:t> Molecular (</a:t>
            </a:r>
            <a:r>
              <a:rPr lang="en-US" sz="2800" i="1" dirty="0">
                <a:solidFill>
                  <a:schemeClr val="bg1"/>
                </a:solidFill>
                <a:latin typeface="+mn-lt"/>
              </a:rPr>
              <a:t>MMRC)</a:t>
            </a:r>
          </a:p>
        </p:txBody>
      </p:sp>
      <p:grpSp>
        <p:nvGrpSpPr>
          <p:cNvPr id="6" name="Group 5"/>
          <p:cNvGrpSpPr/>
          <p:nvPr/>
        </p:nvGrpSpPr>
        <p:grpSpPr>
          <a:xfrm>
            <a:off x="4901872" y="1524000"/>
            <a:ext cx="2565728" cy="2074045"/>
            <a:chOff x="7930022" y="-3341"/>
            <a:chExt cx="2021619" cy="1880801"/>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9783" y="-3341"/>
              <a:ext cx="1367027" cy="1347247"/>
            </a:xfrm>
            <a:prstGeom prst="rect">
              <a:avLst/>
            </a:prstGeom>
          </p:spPr>
        </p:pic>
        <p:pic>
          <p:nvPicPr>
            <p:cNvPr id="9" name="Picture 8"/>
            <p:cNvPicPr>
              <a:picLocks noChangeAspect="1"/>
            </p:cNvPicPr>
            <p:nvPr/>
          </p:nvPicPr>
          <p:blipFill>
            <a:blip r:embed="rId6"/>
            <a:stretch>
              <a:fillRect/>
            </a:stretch>
          </p:blipFill>
          <p:spPr>
            <a:xfrm>
              <a:off x="7930022" y="1286630"/>
              <a:ext cx="2021619" cy="590830"/>
            </a:xfrm>
            <a:prstGeom prst="rect">
              <a:avLst/>
            </a:prstGeom>
          </p:spPr>
        </p:pic>
      </p:grpSp>
      <p:pic>
        <p:nvPicPr>
          <p:cNvPr id="10" name="Picture 9"/>
          <p:cNvPicPr>
            <a:picLocks noChangeAspect="1"/>
          </p:cNvPicPr>
          <p:nvPr/>
        </p:nvPicPr>
        <p:blipFill>
          <a:blip r:embed="rId7"/>
          <a:stretch>
            <a:fillRect/>
          </a:stretch>
        </p:blipFill>
        <p:spPr>
          <a:xfrm>
            <a:off x="2286000" y="2802136"/>
            <a:ext cx="1828800" cy="690139"/>
          </a:xfrm>
          <a:prstGeom prst="rect">
            <a:avLst/>
          </a:prstGeom>
        </p:spPr>
      </p:pic>
      <p:sp>
        <p:nvSpPr>
          <p:cNvPr id="3" name="Rectangle 2"/>
          <p:cNvSpPr/>
          <p:nvPr/>
        </p:nvSpPr>
        <p:spPr>
          <a:xfrm>
            <a:off x="228600" y="3904833"/>
            <a:ext cx="8686800" cy="2554545"/>
          </a:xfrm>
          <a:prstGeom prst="rect">
            <a:avLst/>
          </a:prstGeom>
        </p:spPr>
        <p:txBody>
          <a:bodyPr wrap="square">
            <a:spAutoFit/>
          </a:bodyPr>
          <a:lstStyle/>
          <a:p>
            <a:pPr algn="ctr"/>
            <a:r>
              <a:rPr lang="fr-CA" b="1" dirty="0" smtClean="0">
                <a:latin typeface="+mn-lt"/>
              </a:rPr>
              <a:t>Directeur : Prof. </a:t>
            </a:r>
            <a:r>
              <a:rPr lang="fr-CA" b="1" dirty="0" err="1" smtClean="0">
                <a:latin typeface="+mn-lt"/>
              </a:rPr>
              <a:t>Constantinos</a:t>
            </a:r>
            <a:r>
              <a:rPr lang="fr-CA" b="1" dirty="0" smtClean="0">
                <a:latin typeface="+mn-lt"/>
              </a:rPr>
              <a:t> Deltas</a:t>
            </a:r>
          </a:p>
          <a:p>
            <a:pPr algn="ctr"/>
            <a:endParaRPr lang="fr-CA" sz="2200" b="1" dirty="0" smtClean="0">
              <a:latin typeface="+mn-lt"/>
            </a:endParaRPr>
          </a:p>
          <a:p>
            <a:pPr algn="ctr"/>
            <a:r>
              <a:rPr lang="fr-CA" sz="2000" b="1" dirty="0" smtClean="0">
                <a:latin typeface="+mn-lt"/>
              </a:rPr>
              <a:t>Création financée par le Fonds européen de développement régional et par la République de Chypre via la Fondation pour la Promotion de la Recherche</a:t>
            </a:r>
          </a:p>
          <a:p>
            <a:pPr algn="ctr"/>
            <a:r>
              <a:rPr lang="fr-CA" sz="2000" b="1" dirty="0" smtClean="0">
                <a:latin typeface="+mn-lt"/>
              </a:rPr>
              <a:t>Projet d’infrastructure stratégique</a:t>
            </a:r>
          </a:p>
          <a:p>
            <a:pPr algn="ctr"/>
            <a:r>
              <a:rPr lang="fr-CA" sz="2000" b="1" dirty="0" smtClean="0">
                <a:latin typeface="+mn-lt"/>
              </a:rPr>
              <a:t>NEW INFRASTRUCTURE/STRATEGIC/0308/24</a:t>
            </a:r>
          </a:p>
          <a:p>
            <a:pPr algn="ctr"/>
            <a:r>
              <a:rPr lang="en-US" sz="2000" b="1" dirty="0">
                <a:latin typeface="+mn-lt"/>
              </a:rPr>
              <a:t>“</a:t>
            </a:r>
            <a:r>
              <a:rPr lang="fr-CA" sz="2000" b="1" dirty="0">
                <a:latin typeface="+mn-lt"/>
              </a:rPr>
              <a:t>Création d’une </a:t>
            </a:r>
            <a:r>
              <a:rPr lang="fr-CA" sz="2000" b="1" dirty="0" err="1">
                <a:latin typeface="+mn-lt"/>
              </a:rPr>
              <a:t>biobanque</a:t>
            </a:r>
            <a:r>
              <a:rPr lang="fr-CA" sz="2000" b="1" dirty="0">
                <a:latin typeface="+mn-lt"/>
              </a:rPr>
              <a:t> spécialisée sur le rein et d’une infrastructure pour la recherche en génomique/</a:t>
            </a:r>
            <a:r>
              <a:rPr lang="fr-CA" sz="2000" b="1" dirty="0" err="1">
                <a:latin typeface="+mn-lt"/>
              </a:rPr>
              <a:t>protéomique</a:t>
            </a:r>
            <a:r>
              <a:rPr lang="en-US" sz="2000" b="1" dirty="0">
                <a:latin typeface="+mn-lt"/>
              </a:rPr>
              <a:t>”</a:t>
            </a:r>
            <a:endParaRPr lang="fr-CA" sz="2000" b="1" dirty="0">
              <a:latin typeface="+mn-lt"/>
            </a:endParaRPr>
          </a:p>
        </p:txBody>
      </p:sp>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7200" y="1066800"/>
            <a:ext cx="8153400" cy="523220"/>
          </a:xfrm>
          <a:prstGeom prst="rect">
            <a:avLst/>
          </a:prstGeom>
        </p:spPr>
        <p:txBody>
          <a:bodyPr wrap="square">
            <a:spAutoFit/>
          </a:bodyPr>
          <a:lstStyle/>
          <a:p>
            <a:r>
              <a:rPr lang="en-US" sz="2800" i="1" dirty="0" smtClean="0">
                <a:solidFill>
                  <a:schemeClr val="bg1"/>
                </a:solidFill>
                <a:latin typeface="+mn-lt"/>
              </a:rPr>
              <a:t>MMRC : </a:t>
            </a:r>
            <a:r>
              <a:rPr lang="en-US" sz="2800" i="1" dirty="0" err="1" smtClean="0">
                <a:solidFill>
                  <a:schemeClr val="bg1"/>
                </a:solidFill>
                <a:latin typeface="+mn-lt"/>
              </a:rPr>
              <a:t>Quelques</a:t>
            </a:r>
            <a:r>
              <a:rPr lang="en-US" sz="2800" i="1" dirty="0" smtClean="0">
                <a:solidFill>
                  <a:schemeClr val="bg1"/>
                </a:solidFill>
                <a:latin typeface="+mn-lt"/>
              </a:rPr>
              <a:t> subventions de </a:t>
            </a:r>
            <a:r>
              <a:rPr lang="en-US" sz="2800" i="1" dirty="0" err="1" smtClean="0">
                <a:solidFill>
                  <a:schemeClr val="bg1"/>
                </a:solidFill>
                <a:latin typeface="+mn-lt"/>
              </a:rPr>
              <a:t>recherche</a:t>
            </a:r>
            <a:endParaRPr lang="en-US" sz="2800" i="1" dirty="0">
              <a:solidFill>
                <a:schemeClr val="bg1"/>
              </a:solidFill>
              <a:latin typeface="+mn-lt"/>
            </a:endParaRPr>
          </a:p>
        </p:txBody>
      </p:sp>
      <p:sp>
        <p:nvSpPr>
          <p:cNvPr id="5" name="Content Placeholder 2"/>
          <p:cNvSpPr txBox="1">
            <a:spLocks/>
          </p:cNvSpPr>
          <p:nvPr/>
        </p:nvSpPr>
        <p:spPr bwMode="auto">
          <a:xfrm>
            <a:off x="76200" y="1647079"/>
            <a:ext cx="8991600" cy="1172321"/>
          </a:xfrm>
          <a:prstGeom prst="rect">
            <a:avLst/>
          </a:prstGeom>
          <a:noFill/>
          <a:ln w="9525">
            <a:solidFill>
              <a:srgbClr val="3366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v"/>
            </a:pPr>
            <a:r>
              <a:rPr lang="fr-FR" sz="1900" b="1" dirty="0" smtClean="0"/>
              <a:t>Erasmus+, KA2 - Coopération pour l'innovation et l'échange de bonnes pratiques</a:t>
            </a:r>
          </a:p>
          <a:p>
            <a:pPr marL="0" indent="0">
              <a:spcBef>
                <a:spcPts val="0"/>
              </a:spcBef>
              <a:buFont typeface="Arial" panose="020B0604020202020204" pitchFamily="34" charset="0"/>
              <a:buNone/>
            </a:pPr>
            <a:r>
              <a:rPr lang="fr-FR" sz="1900" b="1" dirty="0" smtClean="0"/>
              <a:t>     Partenariats stratégiques pour l’Éducation supérieure</a:t>
            </a:r>
          </a:p>
          <a:p>
            <a:pPr marL="0" indent="0">
              <a:spcBef>
                <a:spcPts val="0"/>
              </a:spcBef>
              <a:buFont typeface="Arial" panose="020B0604020202020204" pitchFamily="34" charset="0"/>
              <a:buNone/>
            </a:pPr>
            <a:r>
              <a:rPr lang="fr-FR" sz="1900" b="1" dirty="0" smtClean="0"/>
              <a:t>     Titre : Proposition : Réseau de pathologistes en moléculaire </a:t>
            </a:r>
          </a:p>
          <a:p>
            <a:pPr marL="0" indent="0">
              <a:spcBef>
                <a:spcPts val="0"/>
              </a:spcBef>
              <a:buFont typeface="Arial" panose="020B0604020202020204" pitchFamily="34" charset="0"/>
              <a:buNone/>
            </a:pPr>
            <a:r>
              <a:rPr lang="fr-FR" sz="1900" b="1" dirty="0" smtClean="0"/>
              <a:t>     rénale (</a:t>
            </a:r>
            <a:r>
              <a:rPr lang="fr-FR" sz="1900" b="1" dirty="0" err="1" smtClean="0"/>
              <a:t>ReMaP</a:t>
            </a:r>
            <a:r>
              <a:rPr lang="fr-FR" sz="1900" dirty="0" smtClean="0"/>
              <a:t>)</a:t>
            </a:r>
          </a:p>
          <a:p>
            <a:pPr marL="0" indent="0">
              <a:spcBef>
                <a:spcPts val="0"/>
              </a:spcBef>
              <a:buFont typeface="Arial" panose="020B0604020202020204" pitchFamily="34" charset="0"/>
              <a:buNone/>
            </a:pPr>
            <a:endParaRPr lang="en-GB" sz="1400" dirty="0"/>
          </a:p>
        </p:txBody>
      </p:sp>
      <p:pic>
        <p:nvPicPr>
          <p:cNvPr id="6" name="Picture 5"/>
          <p:cNvPicPr>
            <a:picLocks noChangeAspect="1"/>
          </p:cNvPicPr>
          <p:nvPr/>
        </p:nvPicPr>
        <p:blipFill>
          <a:blip r:embed="rId4"/>
          <a:stretch>
            <a:fillRect/>
          </a:stretch>
        </p:blipFill>
        <p:spPr>
          <a:xfrm>
            <a:off x="7848600" y="2438400"/>
            <a:ext cx="1063087" cy="381000"/>
          </a:xfrm>
          <a:prstGeom prst="rect">
            <a:avLst/>
          </a:prstGeom>
        </p:spPr>
      </p:pic>
      <p:pic>
        <p:nvPicPr>
          <p:cNvPr id="8" name="Picture 7"/>
          <p:cNvPicPr>
            <a:picLocks noChangeAspect="1"/>
          </p:cNvPicPr>
          <p:nvPr/>
        </p:nvPicPr>
        <p:blipFill>
          <a:blip r:embed="rId5"/>
          <a:stretch>
            <a:fillRect/>
          </a:stretch>
        </p:blipFill>
        <p:spPr>
          <a:xfrm>
            <a:off x="6934200" y="1991204"/>
            <a:ext cx="1562374" cy="447196"/>
          </a:xfrm>
          <a:prstGeom prst="rect">
            <a:avLst/>
          </a:prstGeom>
        </p:spPr>
      </p:pic>
      <p:sp>
        <p:nvSpPr>
          <p:cNvPr id="9" name="Rectangle 8"/>
          <p:cNvSpPr/>
          <p:nvPr/>
        </p:nvSpPr>
        <p:spPr>
          <a:xfrm>
            <a:off x="76200" y="3048000"/>
            <a:ext cx="8991600" cy="1554272"/>
          </a:xfrm>
          <a:prstGeom prst="rect">
            <a:avLst/>
          </a:prstGeom>
          <a:ln>
            <a:solidFill>
              <a:srgbClr val="336600"/>
            </a:solidFill>
          </a:ln>
        </p:spPr>
        <p:txBody>
          <a:bodyPr wrap="square">
            <a:spAutoFit/>
          </a:bodyPr>
          <a:lstStyle/>
          <a:p>
            <a:pPr marL="287338" indent="-287338" algn="just">
              <a:buFont typeface="Wingdings" panose="05000000000000000000" pitchFamily="2" charset="2"/>
              <a:buChar char="v"/>
            </a:pPr>
            <a:r>
              <a:rPr lang="fr-FR" sz="1900" b="1" dirty="0" smtClean="0">
                <a:latin typeface="+mn-lt"/>
              </a:rPr>
              <a:t>Commission Européenne </a:t>
            </a:r>
            <a:r>
              <a:rPr lang="fr-FR" sz="1900" b="1" dirty="0" smtClean="0">
                <a:latin typeface="+mn-lt"/>
                <a:cs typeface="Calibri" panose="020F0502020204030204" pitchFamily="34" charset="0"/>
              </a:rPr>
              <a:t>│</a:t>
            </a:r>
            <a:r>
              <a:rPr lang="fr-FR" sz="1900" b="1" dirty="0" smtClean="0">
                <a:latin typeface="+mn-lt"/>
              </a:rPr>
              <a:t> Agence Exécutive pour la Recherche (REA)</a:t>
            </a:r>
          </a:p>
          <a:p>
            <a:pPr marL="287338" indent="-287338" algn="just"/>
            <a:r>
              <a:rPr lang="fr-FR" sz="1900" b="1" dirty="0" smtClean="0">
                <a:latin typeface="+mn-lt"/>
              </a:rPr>
              <a:t>     Programme/Appel : H2020 — H2020-WIDESPREAD-2014-1 (TEAMING, </a:t>
            </a:r>
          </a:p>
          <a:p>
            <a:pPr marL="287338" indent="-287338" algn="just"/>
            <a:r>
              <a:rPr lang="fr-FR" sz="1900" b="1" dirty="0" smtClean="0">
                <a:latin typeface="+mn-lt"/>
              </a:rPr>
              <a:t>	Phase 1)</a:t>
            </a:r>
          </a:p>
          <a:p>
            <a:pPr marL="287338" indent="-287338" algn="just"/>
            <a:r>
              <a:rPr lang="fr-FR" sz="1900" b="1" dirty="0" smtClean="0">
                <a:latin typeface="+mn-lt"/>
              </a:rPr>
              <a:t>    Titre : </a:t>
            </a:r>
            <a:r>
              <a:rPr lang="fr-FR" sz="1900" b="1" dirty="0" err="1" smtClean="0">
                <a:latin typeface="+mn-lt"/>
              </a:rPr>
              <a:t>Biobanque</a:t>
            </a:r>
            <a:r>
              <a:rPr lang="fr-FR" sz="1900" b="1" dirty="0" smtClean="0">
                <a:latin typeface="+mn-lt"/>
              </a:rPr>
              <a:t> et le projet du génome humain à Chypre</a:t>
            </a:r>
          </a:p>
          <a:p>
            <a:pPr marL="287338" indent="-287338" algn="just"/>
            <a:r>
              <a:rPr lang="fr-FR" sz="1900" b="1" dirty="0" smtClean="0">
                <a:latin typeface="+mn-lt"/>
              </a:rPr>
              <a:t>	(</a:t>
            </a:r>
            <a:r>
              <a:rPr lang="fr-FR" sz="1900" b="1" i="1" dirty="0" smtClean="0">
                <a:latin typeface="+mn-lt"/>
              </a:rPr>
              <a:t>CY</a:t>
            </a:r>
            <a:r>
              <a:rPr lang="fr-FR" sz="1900" b="1" dirty="0" smtClean="0">
                <a:latin typeface="+mn-lt"/>
              </a:rPr>
              <a:t>-</a:t>
            </a:r>
            <a:r>
              <a:rPr lang="fr-FR" sz="1900" b="1" dirty="0" err="1" smtClean="0">
                <a:latin typeface="+mn-lt"/>
              </a:rPr>
              <a:t>Biobank</a:t>
            </a:r>
            <a:r>
              <a:rPr lang="fr-FR" sz="1900" b="1" dirty="0" smtClean="0">
                <a:latin typeface="+mn-lt"/>
              </a:rPr>
              <a:t>) 664560</a:t>
            </a:r>
            <a:endParaRPr lang="fr-FR" sz="1900" b="1" dirty="0">
              <a:latin typeface="+mn-lt"/>
            </a:endParaRPr>
          </a:p>
        </p:txBody>
      </p:sp>
      <p:pic>
        <p:nvPicPr>
          <p:cNvPr id="10" name="Picture 13" descr="ee_engli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2715" y="3262514"/>
            <a:ext cx="920570" cy="77608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rotWithShape="1">
          <a:blip r:embed="rId7"/>
          <a:srcRect r="5816"/>
          <a:stretch/>
        </p:blipFill>
        <p:spPr>
          <a:xfrm>
            <a:off x="7605300" y="4191000"/>
            <a:ext cx="1295400" cy="401967"/>
          </a:xfrm>
          <a:prstGeom prst="rect">
            <a:avLst/>
          </a:prstGeom>
        </p:spPr>
      </p:pic>
      <p:sp>
        <p:nvSpPr>
          <p:cNvPr id="12" name="Rectangle 11"/>
          <p:cNvSpPr/>
          <p:nvPr/>
        </p:nvSpPr>
        <p:spPr>
          <a:xfrm>
            <a:off x="76200" y="4998184"/>
            <a:ext cx="8991600" cy="1877437"/>
          </a:xfrm>
          <a:prstGeom prst="rect">
            <a:avLst/>
          </a:prstGeom>
          <a:ln>
            <a:solidFill>
              <a:srgbClr val="336600"/>
            </a:solidFill>
          </a:ln>
        </p:spPr>
        <p:txBody>
          <a:bodyPr wrap="square">
            <a:spAutoFit/>
          </a:bodyPr>
          <a:lstStyle/>
          <a:p>
            <a:pPr marL="287338" indent="-287338">
              <a:buFont typeface="Wingdings" panose="05000000000000000000" pitchFamily="2" charset="2"/>
              <a:buChar char="v"/>
            </a:pPr>
            <a:r>
              <a:rPr lang="fr-FR" sz="1900" b="1" dirty="0" smtClean="0">
                <a:latin typeface="+mn-lt"/>
              </a:rPr>
              <a:t>Fonds européen de développement régional et République de Chypre</a:t>
            </a:r>
          </a:p>
          <a:p>
            <a:pPr marL="287338" indent="-55563"/>
            <a:r>
              <a:rPr lang="fr-FR" sz="1900" b="1" dirty="0" smtClean="0">
                <a:latin typeface="+mn-lt"/>
              </a:rPr>
              <a:t>via la Fondation pour la Promotion de la Recherche </a:t>
            </a:r>
          </a:p>
          <a:p>
            <a:pPr marL="287338" indent="-55563"/>
            <a:r>
              <a:rPr lang="fr-FR" sz="1900" b="1" dirty="0" smtClean="0">
                <a:latin typeface="+mn-lt"/>
              </a:rPr>
              <a:t>(Projet d’infrastructure stratégique </a:t>
            </a:r>
          </a:p>
          <a:p>
            <a:pPr marL="287338" indent="-55563"/>
            <a:r>
              <a:rPr lang="fr-FR" sz="1900" b="1" dirty="0" smtClean="0">
                <a:latin typeface="+mn-lt"/>
              </a:rPr>
              <a:t>NEW INFRASTRUCTURE/STRATEGIC/0308/24)</a:t>
            </a:r>
          </a:p>
          <a:p>
            <a:pPr marL="287338" indent="-55563"/>
            <a:r>
              <a:rPr lang="fr-FR" sz="1900" b="1" dirty="0" smtClean="0">
                <a:latin typeface="+mn-lt"/>
              </a:rPr>
              <a:t>Titre : Création d’une </a:t>
            </a:r>
            <a:r>
              <a:rPr lang="fr-FR" sz="1900" b="1" dirty="0" err="1" smtClean="0">
                <a:latin typeface="+mn-lt"/>
              </a:rPr>
              <a:t>biobanque</a:t>
            </a:r>
            <a:r>
              <a:rPr lang="fr-FR" sz="1900" b="1" dirty="0" smtClean="0">
                <a:latin typeface="+mn-lt"/>
              </a:rPr>
              <a:t> spécialisée sur le rein et</a:t>
            </a:r>
          </a:p>
          <a:p>
            <a:pPr marL="287338" indent="-55563"/>
            <a:r>
              <a:rPr lang="fr-FR" sz="1900" b="1" dirty="0" smtClean="0">
                <a:latin typeface="+mn-lt"/>
              </a:rPr>
              <a:t>d’une infrastructure pour la recherche en génomique/</a:t>
            </a:r>
            <a:r>
              <a:rPr lang="fr-FR" sz="1900" b="1" dirty="0" err="1" smtClean="0">
                <a:latin typeface="+mn-lt"/>
              </a:rPr>
              <a:t>protéomique</a:t>
            </a:r>
            <a:endParaRPr lang="fr-FR" sz="1900" b="1" dirty="0">
              <a:latin typeface="+mn-lt"/>
            </a:endParaRPr>
          </a:p>
        </p:txBody>
      </p:sp>
      <p:pic>
        <p:nvPicPr>
          <p:cNvPr id="1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6230477"/>
            <a:ext cx="834563" cy="329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3" descr="ee_englis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3678" y="5665044"/>
            <a:ext cx="470306" cy="39649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LOGO-DIARTHRWTIKA-E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66085" y="6178951"/>
            <a:ext cx="592115" cy="40859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republi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96574" y="6205735"/>
            <a:ext cx="548963" cy="38523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5146" y="5105400"/>
            <a:ext cx="1000391" cy="985916"/>
          </a:xfrm>
          <a:prstGeom prst="rect">
            <a:avLst/>
          </a:prstGeom>
        </p:spPr>
      </p:pic>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066800"/>
            <a:ext cx="3251599" cy="523220"/>
          </a:xfrm>
          <a:prstGeom prst="rect">
            <a:avLst/>
          </a:prstGeom>
        </p:spPr>
        <p:txBody>
          <a:bodyPr wrap="none">
            <a:spAutoFit/>
          </a:bodyPr>
          <a:lstStyle/>
          <a:p>
            <a:pPr eaLnBrk="1" fontAlgn="auto" hangingPunct="1">
              <a:spcBef>
                <a:spcPts val="0"/>
              </a:spcBef>
              <a:spcAft>
                <a:spcPts val="0"/>
              </a:spcAft>
              <a:defRPr/>
            </a:pPr>
            <a:r>
              <a:rPr lang="en-US" sz="2800" i="1" kern="0" dirty="0" err="1" smtClean="0">
                <a:solidFill>
                  <a:schemeClr val="bg1"/>
                </a:solidFill>
                <a:latin typeface="+mn-lt"/>
                <a:cs typeface="Arial" charset="0"/>
              </a:rPr>
              <a:t>Comité</a:t>
            </a:r>
            <a:r>
              <a:rPr lang="en-US" sz="2800" i="1" kern="0" dirty="0" smtClean="0">
                <a:solidFill>
                  <a:schemeClr val="bg1"/>
                </a:solidFill>
                <a:latin typeface="+mn-lt"/>
                <a:cs typeface="Arial" charset="0"/>
              </a:rPr>
              <a:t> de </a:t>
            </a:r>
            <a:r>
              <a:rPr lang="en-US" sz="2800" i="1" kern="0" dirty="0" err="1" smtClean="0">
                <a:solidFill>
                  <a:schemeClr val="bg1"/>
                </a:solidFill>
                <a:latin typeface="+mn-lt"/>
                <a:cs typeface="Arial" charset="0"/>
              </a:rPr>
              <a:t>recherche</a:t>
            </a:r>
            <a:endParaRPr lang="en-US" sz="2800" i="1" kern="0" dirty="0">
              <a:solidFill>
                <a:schemeClr val="bg1"/>
              </a:solidFill>
              <a:latin typeface="+mn-lt"/>
              <a:cs typeface="Arial" charset="0"/>
            </a:endParaRPr>
          </a:p>
        </p:txBody>
      </p:sp>
      <p:sp>
        <p:nvSpPr>
          <p:cNvPr id="7" name="Rectangle 6"/>
          <p:cNvSpPr/>
          <p:nvPr/>
        </p:nvSpPr>
        <p:spPr>
          <a:xfrm>
            <a:off x="533400" y="1524000"/>
            <a:ext cx="8153400" cy="4154984"/>
          </a:xfrm>
          <a:prstGeom prst="rect">
            <a:avLst/>
          </a:prstGeom>
        </p:spPr>
        <p:txBody>
          <a:bodyPr>
            <a:spAutoFit/>
          </a:bodyPr>
          <a:lstStyle/>
          <a:p>
            <a:pPr algn="just" eaLnBrk="1" fontAlgn="auto" hangingPunct="1">
              <a:spcBef>
                <a:spcPts val="0"/>
              </a:spcBef>
              <a:spcAft>
                <a:spcPts val="0"/>
              </a:spcAft>
              <a:defRPr/>
            </a:pPr>
            <a:r>
              <a:rPr lang="fr-CA" sz="1900" kern="0" dirty="0" smtClean="0">
                <a:solidFill>
                  <a:prstClr val="black"/>
                </a:solidFill>
                <a:latin typeface="+mn-lt"/>
                <a:cs typeface="Arial" charset="0"/>
              </a:rPr>
              <a:t>Le Comité de recherche coordonne les stratégies et la politique de la recherche au sein de l'Université de Chypre. Plus précisément, les membres du Comité étudient des questions relatives à la politique de la recherche et adressent leurs recommandations au Sénat. Également, ils coordonnent la préparation, la formulation et la mise en œuvre des projets et des activités de recherche de l'Université. Le Comité de recherche a pour mission de créer des conditions favorables au soutien et à la stimulation d’une recherche de qualité auprès du personnel universitaire dont il promeut les activités de recherche. </a:t>
            </a:r>
          </a:p>
          <a:p>
            <a:pPr algn="just" eaLnBrk="1" fontAlgn="auto" hangingPunct="1">
              <a:spcBef>
                <a:spcPts val="0"/>
              </a:spcBef>
              <a:spcAft>
                <a:spcPts val="0"/>
              </a:spcAft>
              <a:defRPr/>
            </a:pPr>
            <a:endParaRPr lang="en-US" kern="0" dirty="0">
              <a:solidFill>
                <a:prstClr val="black"/>
              </a:solidFill>
              <a:latin typeface="Arial" charset="0"/>
              <a:cs typeface="Arial" charset="0"/>
            </a:endParaRPr>
          </a:p>
          <a:p>
            <a:pPr algn="just" eaLnBrk="1" fontAlgn="auto" hangingPunct="1">
              <a:spcBef>
                <a:spcPts val="0"/>
              </a:spcBef>
              <a:spcAft>
                <a:spcPts val="0"/>
              </a:spcAft>
              <a:defRPr/>
            </a:pPr>
            <a:endParaRPr lang="en-US" kern="0" dirty="0">
              <a:solidFill>
                <a:prstClr val="black"/>
              </a:solidFill>
              <a:latin typeface="Arial" charset="0"/>
              <a:cs typeface="Arial" charset="0"/>
            </a:endParaRPr>
          </a:p>
          <a:p>
            <a:pPr algn="just" eaLnBrk="1" fontAlgn="auto" hangingPunct="1">
              <a:spcBef>
                <a:spcPts val="0"/>
              </a:spcBef>
              <a:spcAft>
                <a:spcPts val="0"/>
              </a:spcAft>
              <a:defRPr/>
            </a:pPr>
            <a:endParaRPr lang="en-US" kern="0" dirty="0">
              <a:solidFill>
                <a:prstClr val="black"/>
              </a:solidFill>
              <a:latin typeface="Arial" charset="0"/>
              <a:cs typeface="Arial" charset="0"/>
            </a:endParaRPr>
          </a:p>
          <a:p>
            <a:pPr algn="just" eaLnBrk="1" fontAlgn="auto" hangingPunct="1">
              <a:spcBef>
                <a:spcPts val="0"/>
              </a:spcBef>
              <a:spcAft>
                <a:spcPts val="0"/>
              </a:spcAft>
              <a:defRPr/>
            </a:pPr>
            <a:endParaRPr lang="en-US" kern="0" dirty="0">
              <a:solidFill>
                <a:prstClr val="black"/>
              </a:solidFill>
              <a:latin typeface="Arial" charset="0"/>
              <a:cs typeface="Arial" charset="0"/>
            </a:endParaRPr>
          </a:p>
          <a:p>
            <a:pPr algn="ctr" eaLnBrk="1" fontAlgn="auto" hangingPunct="1">
              <a:spcBef>
                <a:spcPts val="0"/>
              </a:spcBef>
              <a:spcAft>
                <a:spcPts val="0"/>
              </a:spcAft>
              <a:defRPr/>
            </a:pPr>
            <a:r>
              <a:rPr lang="fr-CA" sz="2000" b="1" i="1" kern="0" dirty="0" smtClean="0">
                <a:solidFill>
                  <a:prstClr val="black"/>
                </a:solidFill>
                <a:latin typeface="+mn-lt"/>
                <a:cs typeface="Arial" charset="0"/>
              </a:rPr>
              <a:t>Le Comité de recherche est présidé ex </a:t>
            </a:r>
            <a:r>
              <a:rPr lang="fr-CA" sz="2000" b="1" i="1" kern="0" dirty="0" err="1" smtClean="0">
                <a:solidFill>
                  <a:prstClr val="black"/>
                </a:solidFill>
                <a:latin typeface="+mn-lt"/>
                <a:cs typeface="Arial" charset="0"/>
              </a:rPr>
              <a:t>officio</a:t>
            </a:r>
            <a:r>
              <a:rPr lang="fr-CA" sz="2000" b="1" i="1" kern="0" dirty="0" smtClean="0">
                <a:solidFill>
                  <a:prstClr val="black"/>
                </a:solidFill>
                <a:latin typeface="+mn-lt"/>
                <a:cs typeface="Arial" charset="0"/>
              </a:rPr>
              <a:t> par le Vice Recteur aux Affaires académiques</a:t>
            </a:r>
            <a:endParaRPr lang="fr-CA" sz="2000" kern="0" dirty="0">
              <a:solidFill>
                <a:prstClr val="black"/>
              </a:solidFill>
              <a:latin typeface="+mn-lt"/>
              <a:cs typeface="Arial" charset="0"/>
            </a:endParaRPr>
          </a:p>
        </p:txBody>
      </p:sp>
      <p:pic>
        <p:nvPicPr>
          <p:cNvPr id="5"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228600" y="990600"/>
            <a:ext cx="7543800" cy="523220"/>
          </a:xfrm>
          <a:prstGeom prst="rect">
            <a:avLst/>
          </a:prstGeom>
        </p:spPr>
        <p:txBody>
          <a:bodyPr wrap="square">
            <a:spAutoFit/>
          </a:bodyPr>
          <a:lstStyle/>
          <a:p>
            <a:r>
              <a:rPr lang="en-US" sz="2800" i="1" dirty="0" smtClean="0">
                <a:solidFill>
                  <a:schemeClr val="bg1"/>
                </a:solidFill>
                <a:latin typeface="+mn-lt"/>
              </a:rPr>
              <a:t>MMRC</a:t>
            </a:r>
            <a:r>
              <a:rPr lang="fr-FR" sz="2800" i="1" dirty="0">
                <a:solidFill>
                  <a:schemeClr val="bg1"/>
                </a:solidFill>
                <a:latin typeface="+mn-lt"/>
              </a:rPr>
              <a:t> </a:t>
            </a:r>
            <a:r>
              <a:rPr lang="en-US" sz="2800" i="1" dirty="0" smtClean="0">
                <a:solidFill>
                  <a:schemeClr val="bg1"/>
                </a:solidFill>
                <a:latin typeface="+mn-lt"/>
              </a:rPr>
              <a:t>: </a:t>
            </a:r>
            <a:r>
              <a:rPr lang="en-US" sz="2800" i="1" dirty="0" err="1" smtClean="0">
                <a:solidFill>
                  <a:schemeClr val="bg1"/>
                </a:solidFill>
                <a:latin typeface="+mn-lt"/>
              </a:rPr>
              <a:t>activités</a:t>
            </a:r>
            <a:r>
              <a:rPr lang="en-US" sz="2800" i="1" dirty="0" smtClean="0">
                <a:solidFill>
                  <a:schemeClr val="bg1"/>
                </a:solidFill>
                <a:latin typeface="+mn-lt"/>
              </a:rPr>
              <a:t> </a:t>
            </a:r>
            <a:r>
              <a:rPr lang="en-US" sz="2800" i="1" dirty="0" err="1" smtClean="0">
                <a:solidFill>
                  <a:schemeClr val="bg1"/>
                </a:solidFill>
                <a:latin typeface="+mn-lt"/>
              </a:rPr>
              <a:t>principales</a:t>
            </a:r>
            <a:endParaRPr lang="en-US" sz="2800" i="1" dirty="0">
              <a:solidFill>
                <a:schemeClr val="bg1"/>
              </a:solidFill>
              <a:latin typeface="+mn-lt"/>
            </a:endParaRPr>
          </a:p>
        </p:txBody>
      </p:sp>
      <p:sp>
        <p:nvSpPr>
          <p:cNvPr id="5" name="Content Placeholder 2"/>
          <p:cNvSpPr txBox="1">
            <a:spLocks/>
          </p:cNvSpPr>
          <p:nvPr/>
        </p:nvSpPr>
        <p:spPr bwMode="auto">
          <a:xfrm>
            <a:off x="228600" y="1524000"/>
            <a:ext cx="8229600" cy="220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ü"/>
            </a:pPr>
            <a:r>
              <a:rPr lang="fr-FR" sz="2000" dirty="0" smtClean="0"/>
              <a:t>Centre de référence </a:t>
            </a:r>
            <a:r>
              <a:rPr lang="fr-FR" sz="2000" dirty="0" smtClean="0">
                <a:cs typeface="Calibri" panose="020F0502020204030204" pitchFamily="34" charset="0"/>
              </a:rPr>
              <a:t>│ </a:t>
            </a:r>
            <a:r>
              <a:rPr lang="fr-FR" sz="2000" dirty="0" smtClean="0"/>
              <a:t>Diagnostiques moléculaires pour les troubles rénaux héréditaires</a:t>
            </a:r>
          </a:p>
          <a:p>
            <a:pPr>
              <a:spcBef>
                <a:spcPts val="0"/>
              </a:spcBef>
              <a:buFont typeface="Wingdings" panose="05000000000000000000" pitchFamily="2" charset="2"/>
              <a:buChar char="ü"/>
            </a:pPr>
            <a:r>
              <a:rPr lang="fr-FR" sz="2000" dirty="0" smtClean="0"/>
              <a:t>Programmes de recherche sur les conditions rénales héréditaires</a:t>
            </a:r>
          </a:p>
          <a:p>
            <a:pPr>
              <a:spcBef>
                <a:spcPts val="0"/>
              </a:spcBef>
              <a:buFont typeface="Wingdings" panose="05000000000000000000" pitchFamily="2" charset="2"/>
              <a:buChar char="ü"/>
            </a:pPr>
            <a:r>
              <a:rPr lang="fr-FR" sz="2000" dirty="0" smtClean="0"/>
              <a:t>Étude des mécanismes moléculaires du développement </a:t>
            </a:r>
            <a:br>
              <a:rPr lang="fr-FR" sz="2000" dirty="0" smtClean="0"/>
            </a:br>
            <a:r>
              <a:rPr lang="fr-FR" sz="2000" dirty="0" smtClean="0"/>
              <a:t>de la maladie</a:t>
            </a:r>
          </a:p>
          <a:p>
            <a:pPr>
              <a:spcBef>
                <a:spcPts val="0"/>
              </a:spcBef>
              <a:buFont typeface="Wingdings" panose="05000000000000000000" pitchFamily="2" charset="2"/>
              <a:buChar char="ü"/>
            </a:pPr>
            <a:r>
              <a:rPr lang="fr-FR" sz="2000" dirty="0" smtClean="0"/>
              <a:t>Modèles de souris pour le syndrome d’</a:t>
            </a:r>
            <a:r>
              <a:rPr lang="fr-FR" sz="2000" dirty="0" err="1" smtClean="0"/>
              <a:t>Alport</a:t>
            </a:r>
            <a:endParaRPr lang="fr-FR" sz="2000" dirty="0" smtClean="0"/>
          </a:p>
          <a:p>
            <a:pPr>
              <a:spcBef>
                <a:spcPts val="0"/>
              </a:spcBef>
              <a:buFont typeface="Wingdings" panose="05000000000000000000" pitchFamily="2" charset="2"/>
              <a:buChar char="ü"/>
            </a:pPr>
            <a:r>
              <a:rPr lang="fr-FR" sz="2000" dirty="0" smtClean="0"/>
              <a:t>Génération de la carte génétique de Chypre</a:t>
            </a:r>
            <a:endParaRPr lang="fr-FR" sz="2000" dirty="0"/>
          </a:p>
        </p:txBody>
      </p:sp>
      <p:pic>
        <p:nvPicPr>
          <p:cNvPr id="6" name="Picture 2"/>
          <p:cNvPicPr>
            <a:picLocks noChangeAspect="1"/>
          </p:cNvPicPr>
          <p:nvPr/>
        </p:nvPicPr>
        <p:blipFill>
          <a:blip r:embed="rId4"/>
          <a:srcRect/>
          <a:stretch>
            <a:fillRect/>
          </a:stretch>
        </p:blipFill>
        <p:spPr bwMode="auto">
          <a:xfrm>
            <a:off x="7543800" y="2158286"/>
            <a:ext cx="1337777" cy="1789982"/>
          </a:xfrm>
          <a:prstGeom prst="rect">
            <a:avLst/>
          </a:prstGeom>
          <a:noFill/>
          <a:ln w="9525">
            <a:noFill/>
            <a:miter lim="800000"/>
            <a:headEnd/>
            <a:tailEnd/>
          </a:ln>
        </p:spPr>
      </p:pic>
      <p:sp>
        <p:nvSpPr>
          <p:cNvPr id="3" name="Rectangle 2"/>
          <p:cNvSpPr/>
          <p:nvPr/>
        </p:nvSpPr>
        <p:spPr>
          <a:xfrm>
            <a:off x="3222910" y="3896380"/>
            <a:ext cx="4159011" cy="523220"/>
          </a:xfrm>
          <a:prstGeom prst="rect">
            <a:avLst/>
          </a:prstGeom>
        </p:spPr>
        <p:txBody>
          <a:bodyPr wrap="none">
            <a:spAutoFit/>
          </a:bodyPr>
          <a:lstStyle/>
          <a:p>
            <a:r>
              <a:rPr lang="en-US" sz="2800" b="1" dirty="0" smtClean="0">
                <a:latin typeface="+mn-lt"/>
              </a:rPr>
              <a:t>Carte </a:t>
            </a:r>
            <a:r>
              <a:rPr lang="en-US" sz="2800" b="1" dirty="0" err="1" smtClean="0">
                <a:latin typeface="+mn-lt"/>
              </a:rPr>
              <a:t>génétique</a:t>
            </a:r>
            <a:r>
              <a:rPr lang="en-US" sz="2800" b="1" dirty="0" smtClean="0">
                <a:latin typeface="+mn-lt"/>
              </a:rPr>
              <a:t> de </a:t>
            </a:r>
            <a:r>
              <a:rPr lang="en-US" sz="2800" b="1" dirty="0" err="1" smtClean="0">
                <a:latin typeface="+mn-lt"/>
              </a:rPr>
              <a:t>Chypre</a:t>
            </a:r>
            <a:endParaRPr lang="en-GB" sz="2800" b="1" dirty="0">
              <a:latin typeface="+mn-lt"/>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969" t="5434" r="3067" b="1390"/>
          <a:stretch/>
        </p:blipFill>
        <p:spPr>
          <a:xfrm>
            <a:off x="533400" y="4343399"/>
            <a:ext cx="4858603" cy="2514601"/>
          </a:xfrm>
          <a:prstGeom prst="rect">
            <a:avLst/>
          </a:prstGeom>
        </p:spPr>
      </p:pic>
      <p:sp>
        <p:nvSpPr>
          <p:cNvPr id="9" name="TextBox 8"/>
          <p:cNvSpPr txBox="1"/>
          <p:nvPr/>
        </p:nvSpPr>
        <p:spPr>
          <a:xfrm>
            <a:off x="5410200" y="4724400"/>
            <a:ext cx="3623776" cy="1708160"/>
          </a:xfrm>
          <a:prstGeom prst="rect">
            <a:avLst/>
          </a:prstGeom>
          <a:solidFill>
            <a:schemeClr val="accent1">
              <a:lumMod val="20000"/>
              <a:lumOff val="80000"/>
            </a:schemeClr>
          </a:solidFill>
        </p:spPr>
        <p:txBody>
          <a:bodyPr wrap="square" rtlCol="0">
            <a:spAutoFit/>
          </a:bodyPr>
          <a:lstStyle/>
          <a:p>
            <a:r>
              <a:rPr lang="fr-CA" sz="2100" b="1" dirty="0" smtClean="0">
                <a:latin typeface="+mn-lt"/>
              </a:rPr>
              <a:t>Chaque point désigne un village avec une ou des familles porteuses de maladies héréditaires spécifiques étudiées </a:t>
            </a:r>
            <a:r>
              <a:rPr lang="fr-CA" sz="2100" b="1" dirty="0" err="1" smtClean="0">
                <a:latin typeface="+mn-lt"/>
              </a:rPr>
              <a:t>moléculairement</a:t>
            </a:r>
            <a:r>
              <a:rPr lang="en-GB" sz="2100" b="1" dirty="0" smtClean="0">
                <a:latin typeface="+mn-lt"/>
              </a:rPr>
              <a:t>.</a:t>
            </a:r>
            <a:endParaRPr lang="en-GB" sz="2100" b="1" dirty="0">
              <a:latin typeface="+mn-lt"/>
            </a:endParaRPr>
          </a:p>
        </p:txBody>
      </p:sp>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81000" y="990600"/>
            <a:ext cx="7848600" cy="523220"/>
          </a:xfrm>
          <a:prstGeom prst="rect">
            <a:avLst/>
          </a:prstGeom>
        </p:spPr>
        <p:txBody>
          <a:bodyPr wrap="square">
            <a:spAutoFit/>
          </a:bodyPr>
          <a:lstStyle/>
          <a:p>
            <a:r>
              <a:rPr lang="en-US" sz="2800" i="1" dirty="0" err="1" smtClean="0">
                <a:solidFill>
                  <a:schemeClr val="bg1"/>
                </a:solidFill>
                <a:latin typeface="+mn-lt"/>
              </a:rPr>
              <a:t>Nireas</a:t>
            </a:r>
            <a:r>
              <a:rPr lang="en-US" sz="2800" i="1" dirty="0" smtClean="0">
                <a:solidFill>
                  <a:schemeClr val="bg1"/>
                </a:solidFill>
                <a:latin typeface="+mn-lt"/>
              </a:rPr>
              <a:t> : Centre International de </a:t>
            </a:r>
            <a:r>
              <a:rPr lang="en-US" sz="2800" i="1" dirty="0" err="1" smtClean="0">
                <a:solidFill>
                  <a:schemeClr val="bg1"/>
                </a:solidFill>
                <a:latin typeface="+mn-lt"/>
              </a:rPr>
              <a:t>Recherche</a:t>
            </a:r>
            <a:r>
              <a:rPr lang="en-US" sz="2800" i="1" dirty="0" smtClean="0">
                <a:solidFill>
                  <a:schemeClr val="bg1"/>
                </a:solidFill>
                <a:latin typeface="+mn-lt"/>
              </a:rPr>
              <a:t> </a:t>
            </a:r>
            <a:r>
              <a:rPr lang="en-US" sz="2800" i="1" dirty="0" err="1" smtClean="0">
                <a:solidFill>
                  <a:schemeClr val="bg1"/>
                </a:solidFill>
                <a:latin typeface="+mn-lt"/>
              </a:rPr>
              <a:t>sur</a:t>
            </a:r>
            <a:r>
              <a:rPr lang="en-US" sz="2800" i="1" dirty="0" smtClean="0">
                <a:solidFill>
                  <a:schemeClr val="bg1"/>
                </a:solidFill>
                <a:latin typeface="+mn-lt"/>
              </a:rPr>
              <a:t> </a:t>
            </a:r>
            <a:r>
              <a:rPr lang="en-US" sz="2800" i="1" dirty="0" err="1" smtClean="0">
                <a:solidFill>
                  <a:schemeClr val="bg1"/>
                </a:solidFill>
                <a:latin typeface="+mn-lt"/>
              </a:rPr>
              <a:t>l’Eau</a:t>
            </a:r>
            <a:endParaRPr lang="en-US" sz="2800" i="1" dirty="0">
              <a:solidFill>
                <a:schemeClr val="bg1"/>
              </a:solidFill>
              <a:latin typeface="+mn-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03" b="6897"/>
          <a:stretch/>
        </p:blipFill>
        <p:spPr bwMode="auto">
          <a:xfrm>
            <a:off x="3352800" y="76200"/>
            <a:ext cx="24653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381000" y="1612162"/>
            <a:ext cx="5410200" cy="2923877"/>
          </a:xfrm>
          <a:prstGeom prst="rect">
            <a:avLst/>
          </a:prstGeom>
        </p:spPr>
        <p:txBody>
          <a:bodyPr wrap="square">
            <a:spAutoFit/>
          </a:bodyPr>
          <a:lstStyle/>
          <a:p>
            <a:pPr algn="just" eaLnBrk="1" fontAlgn="auto" hangingPunct="1">
              <a:spcBef>
                <a:spcPts val="0"/>
              </a:spcBef>
              <a:spcAft>
                <a:spcPts val="0"/>
              </a:spcAft>
              <a:defRPr/>
            </a:pPr>
            <a:r>
              <a:rPr lang="fr-CA" sz="2200" dirty="0" smtClean="0">
                <a:latin typeface="+mn-lt"/>
              </a:rPr>
              <a:t>Le Centre tient son nom de </a:t>
            </a:r>
            <a:r>
              <a:rPr lang="fr-CA" sz="2200" b="1" dirty="0" err="1" smtClean="0">
                <a:latin typeface="+mn-lt"/>
              </a:rPr>
              <a:t>Nireas</a:t>
            </a:r>
            <a:r>
              <a:rPr lang="fr-CA" sz="2200" b="1" dirty="0" smtClean="0">
                <a:latin typeface="+mn-lt"/>
              </a:rPr>
              <a:t> (Nérée)</a:t>
            </a:r>
            <a:r>
              <a:rPr lang="fr-CA" sz="2200" dirty="0" smtClean="0">
                <a:latin typeface="+mn-lt"/>
              </a:rPr>
              <a:t>, une des divinités aquatiques les plus importantes de la mythologie grecque, connue pour sa véracité et sa vertu, désigné le plus souvent comme </a:t>
            </a:r>
            <a:r>
              <a:rPr lang="en-US" sz="2200" dirty="0">
                <a:latin typeface="+mn-lt"/>
              </a:rPr>
              <a:t>“</a:t>
            </a:r>
            <a:r>
              <a:rPr lang="fr-CA" sz="2200" dirty="0">
                <a:latin typeface="+mn-lt"/>
              </a:rPr>
              <a:t>le vieil homme de la mer</a:t>
            </a:r>
            <a:r>
              <a:rPr lang="en-US" altLang="en-US" sz="2200" dirty="0">
                <a:latin typeface="+mn-lt"/>
              </a:rPr>
              <a:t>”</a:t>
            </a:r>
            <a:r>
              <a:rPr lang="fr-CA" sz="2200" dirty="0" smtClean="0">
                <a:latin typeface="+mn-lt"/>
              </a:rPr>
              <a:t>.</a:t>
            </a:r>
          </a:p>
          <a:p>
            <a:pPr algn="just" eaLnBrk="1" fontAlgn="auto" hangingPunct="1">
              <a:spcBef>
                <a:spcPts val="0"/>
              </a:spcBef>
              <a:spcAft>
                <a:spcPts val="0"/>
              </a:spcAft>
              <a:defRPr/>
            </a:pPr>
            <a:r>
              <a:rPr lang="fr-CA" sz="2400" b="1" dirty="0">
                <a:latin typeface="+mn-lt"/>
              </a:rPr>
              <a:t>En grec, le mot </a:t>
            </a:r>
            <a:r>
              <a:rPr lang="en-US" altLang="en-US" sz="2400" b="1" dirty="0">
                <a:latin typeface="+mn-lt"/>
              </a:rPr>
              <a:t>“</a:t>
            </a:r>
            <a:r>
              <a:rPr lang="fr-CA" sz="2400" b="1" dirty="0" err="1">
                <a:latin typeface="+mn-lt"/>
              </a:rPr>
              <a:t>Nireas</a:t>
            </a:r>
            <a:r>
              <a:rPr lang="en-US" altLang="en-US" sz="2400" b="1" dirty="0">
                <a:latin typeface="+mn-lt"/>
              </a:rPr>
              <a:t>”</a:t>
            </a:r>
            <a:r>
              <a:rPr lang="fr-CA" altLang="en-US" sz="2400" b="1" dirty="0">
                <a:latin typeface="+mn-lt"/>
              </a:rPr>
              <a:t> </a:t>
            </a:r>
            <a:r>
              <a:rPr lang="fr-CA" sz="2400" b="1" dirty="0">
                <a:latin typeface="+mn-lt"/>
              </a:rPr>
              <a:t>connote l’écoulement de l’eau.</a:t>
            </a:r>
          </a:p>
        </p:txBody>
      </p:sp>
      <p:pic>
        <p:nvPicPr>
          <p:cNvPr id="8" name="P 1" descr="http://4.bp.blogspot.com/-tccy47i8iWI/URtdZtRihVI/AAAAAAAAAus/QOE61WgDw5w/s1600/%CE%9D%CE%B7%CF%81%CE%AD%CE%B1%CF%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450" y="1752600"/>
            <a:ext cx="126841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6019800" y="2895600"/>
            <a:ext cx="3086101" cy="792525"/>
          </a:xfrm>
          <a:prstGeom prst="rect">
            <a:avLst/>
          </a:prstGeom>
        </p:spPr>
        <p:txBody>
          <a:bodyPr wrap="square">
            <a:spAutoFit/>
          </a:bodyPr>
          <a:lstStyle/>
          <a:p>
            <a:pPr algn="ctr" eaLnBrk="1" hangingPunct="1">
              <a:lnSpc>
                <a:spcPct val="115000"/>
              </a:lnSpc>
              <a:spcAft>
                <a:spcPts val="1000"/>
              </a:spcAft>
            </a:pPr>
            <a:r>
              <a:rPr lang="fr-FR" altLang="en-US" sz="2000" b="1" dirty="0" err="1" smtClean="0">
                <a:latin typeface="+mn-lt"/>
                <a:ea typeface="SimSun" panose="02010600030101010101" pitchFamily="2" charset="-122"/>
              </a:rPr>
              <a:t>Nireas</a:t>
            </a:r>
            <a:r>
              <a:rPr lang="fr-FR" altLang="en-US" sz="2000" b="1" dirty="0" smtClean="0">
                <a:latin typeface="+mn-lt"/>
                <a:ea typeface="SimSun" panose="02010600030101010101" pitchFamily="2" charset="-122"/>
              </a:rPr>
              <a:t> ou Nérée dans la mythologie grecque</a:t>
            </a:r>
            <a:endParaRPr lang="fr-FR" altLang="en-US" sz="2000" dirty="0">
              <a:latin typeface="+mn-lt"/>
              <a:ea typeface="SimSun" panose="02010600030101010101" pitchFamily="2" charset="-122"/>
            </a:endParaRPr>
          </a:p>
        </p:txBody>
      </p:sp>
      <p:grpSp>
        <p:nvGrpSpPr>
          <p:cNvPr id="9" name="Group 3"/>
          <p:cNvGrpSpPr>
            <a:grpSpLocks/>
          </p:cNvGrpSpPr>
          <p:nvPr/>
        </p:nvGrpSpPr>
        <p:grpSpPr bwMode="auto">
          <a:xfrm>
            <a:off x="304800" y="4580152"/>
            <a:ext cx="8534400" cy="830048"/>
            <a:chOff x="2775987" y="4266188"/>
            <a:chExt cx="3750665" cy="419697"/>
          </a:xfrm>
        </p:grpSpPr>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5987" y="4283769"/>
              <a:ext cx="542114" cy="38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735" y="4283769"/>
              <a:ext cx="478212" cy="402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5229" y="4305721"/>
              <a:ext cx="509811" cy="358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6867" y="4275944"/>
              <a:ext cx="765420" cy="367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4602" y="4266188"/>
              <a:ext cx="712050" cy="377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Rectangle 19"/>
          <p:cNvSpPr>
            <a:spLocks noChangeArrowheads="1"/>
          </p:cNvSpPr>
          <p:nvPr/>
        </p:nvSpPr>
        <p:spPr bwMode="auto">
          <a:xfrm>
            <a:off x="106363" y="5424579"/>
            <a:ext cx="8931275" cy="969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l-GR" sz="1900" b="1" dirty="0" err="1">
                <a:latin typeface="+mn-lt"/>
                <a:ea typeface="ＭＳ Ｐゴシック" panose="020B0600070205080204" pitchFamily="34" charset="-128"/>
              </a:rPr>
              <a:t>Nireas</a:t>
            </a:r>
            <a:r>
              <a:rPr lang="en-US" altLang="el-GR" sz="1900" b="1" dirty="0">
                <a:latin typeface="+mn-lt"/>
                <a:ea typeface="ＭＳ Ｐゴシック" panose="020B0600070205080204" pitchFamily="34" charset="-128"/>
              </a:rPr>
              <a:t> </a:t>
            </a:r>
            <a:r>
              <a:rPr lang="mr-IN" altLang="el-GR" sz="1900" b="1" dirty="0" smtClean="0">
                <a:latin typeface="+mn-lt"/>
                <a:ea typeface="ＭＳ Ｐゴシック" panose="020B0600070205080204" pitchFamily="34" charset="-128"/>
              </a:rPr>
              <a:t>–</a:t>
            </a:r>
            <a:r>
              <a:rPr lang="en-US" altLang="el-GR" sz="1900" b="1" dirty="0" smtClean="0">
                <a:latin typeface="+mn-lt"/>
                <a:ea typeface="ＭＳ Ｐゴシック" panose="020B0600070205080204" pitchFamily="34" charset="-128"/>
              </a:rPr>
              <a:t> </a:t>
            </a:r>
            <a:r>
              <a:rPr lang="en-US" altLang="el-GR" sz="1900" b="1" dirty="0">
                <a:latin typeface="+mn-lt"/>
                <a:ea typeface="ＭＳ Ｐゴシック" panose="020B0600070205080204" pitchFamily="34" charset="-128"/>
              </a:rPr>
              <a:t>Centre </a:t>
            </a:r>
            <a:r>
              <a:rPr lang="en-US" altLang="el-GR" sz="1900" b="1" dirty="0" smtClean="0">
                <a:latin typeface="+mn-lt"/>
                <a:ea typeface="ＭＳ Ｐゴシック" panose="020B0600070205080204" pitchFamily="34" charset="-128"/>
              </a:rPr>
              <a:t>International </a:t>
            </a:r>
            <a:r>
              <a:rPr lang="en-US" altLang="el-GR" sz="1900" b="1" dirty="0">
                <a:latin typeface="+mn-lt"/>
                <a:ea typeface="ＭＳ Ｐゴシック" panose="020B0600070205080204" pitchFamily="34" charset="-128"/>
              </a:rPr>
              <a:t>de </a:t>
            </a:r>
            <a:r>
              <a:rPr lang="en-US" altLang="el-GR" sz="1900" b="1" dirty="0" err="1" smtClean="0">
                <a:latin typeface="+mn-lt"/>
                <a:ea typeface="ＭＳ Ｐゴシック" panose="020B0600070205080204" pitchFamily="34" charset="-128"/>
              </a:rPr>
              <a:t>Recherche</a:t>
            </a:r>
            <a:r>
              <a:rPr lang="en-US" altLang="el-GR" sz="1900" b="1" dirty="0" smtClean="0">
                <a:latin typeface="+mn-lt"/>
                <a:ea typeface="ＭＳ Ｐゴシック" panose="020B0600070205080204" pitchFamily="34" charset="-128"/>
              </a:rPr>
              <a:t> </a:t>
            </a:r>
            <a:r>
              <a:rPr lang="en-US" altLang="el-GR" sz="1900" b="1" dirty="0" err="1">
                <a:latin typeface="+mn-lt"/>
                <a:ea typeface="ＭＳ Ｐゴシック" panose="020B0600070205080204" pitchFamily="34" charset="-128"/>
              </a:rPr>
              <a:t>sur</a:t>
            </a:r>
            <a:r>
              <a:rPr lang="en-US" altLang="el-GR" sz="1900" b="1" dirty="0">
                <a:latin typeface="+mn-lt"/>
                <a:ea typeface="ＭＳ Ｐゴシック" panose="020B0600070205080204" pitchFamily="34" charset="-128"/>
              </a:rPr>
              <a:t> </a:t>
            </a:r>
            <a:r>
              <a:rPr lang="en-US" altLang="el-GR" sz="1900" b="1" dirty="0" err="1" smtClean="0">
                <a:latin typeface="+mn-lt"/>
                <a:ea typeface="ＭＳ Ｐゴシック" panose="020B0600070205080204" pitchFamily="34" charset="-128"/>
              </a:rPr>
              <a:t>l’Eau</a:t>
            </a:r>
            <a:r>
              <a:rPr lang="en-US" altLang="el-GR" sz="1900" b="1" dirty="0" smtClean="0">
                <a:latin typeface="+mn-lt"/>
                <a:ea typeface="ＭＳ Ｐゴシック" panose="020B0600070205080204" pitchFamily="34" charset="-128"/>
              </a:rPr>
              <a:t> </a:t>
            </a:r>
            <a:r>
              <a:rPr lang="en-US" altLang="el-GR" sz="1900" b="1" dirty="0">
                <a:latin typeface="+mn-lt"/>
                <a:ea typeface="ＭＳ Ｐゴシック" panose="020B0600070205080204" pitchFamily="34" charset="-128"/>
              </a:rPr>
              <a:t>a </a:t>
            </a:r>
            <a:r>
              <a:rPr lang="en-US" altLang="el-GR" sz="1900" b="1" dirty="0" err="1">
                <a:latin typeface="+mn-lt"/>
                <a:ea typeface="ＭＳ Ｐゴシック" panose="020B0600070205080204" pitchFamily="34" charset="-128"/>
              </a:rPr>
              <a:t>été</a:t>
            </a:r>
            <a:r>
              <a:rPr lang="en-US" altLang="el-GR" sz="1900" b="1" dirty="0">
                <a:latin typeface="+mn-lt"/>
                <a:ea typeface="ＭＳ Ｐゴシック" panose="020B0600070205080204" pitchFamily="34" charset="-128"/>
              </a:rPr>
              <a:t> </a:t>
            </a:r>
            <a:r>
              <a:rPr lang="en-US" altLang="el-GR" sz="1900" b="1" dirty="0" smtClean="0">
                <a:latin typeface="+mn-lt"/>
                <a:ea typeface="ＭＳ Ｐゴシック" panose="020B0600070205080204" pitchFamily="34" charset="-128"/>
              </a:rPr>
              <a:t>co-</a:t>
            </a:r>
            <a:r>
              <a:rPr lang="en-US" altLang="el-GR" sz="1900" b="1" dirty="0" err="1" smtClean="0">
                <a:latin typeface="+mn-lt"/>
                <a:ea typeface="ＭＳ Ｐゴシック" panose="020B0600070205080204" pitchFamily="34" charset="-128"/>
              </a:rPr>
              <a:t>financé</a:t>
            </a:r>
            <a:r>
              <a:rPr lang="en-US" altLang="el-GR" sz="1900" b="1" dirty="0" smtClean="0">
                <a:latin typeface="+mn-lt"/>
                <a:ea typeface="ＭＳ Ｐゴシック" panose="020B0600070205080204" pitchFamily="34" charset="-128"/>
              </a:rPr>
              <a:t> </a:t>
            </a:r>
            <a:r>
              <a:rPr lang="en-US" altLang="el-GR" sz="1900" b="1" dirty="0">
                <a:latin typeface="+mn-lt"/>
                <a:ea typeface="ＭＳ Ｐゴシック" panose="020B0600070205080204" pitchFamily="34" charset="-128"/>
              </a:rPr>
              <a:t>par le </a:t>
            </a:r>
            <a:r>
              <a:rPr lang="en-US" altLang="el-GR" sz="1900" b="1" dirty="0" err="1">
                <a:latin typeface="+mn-lt"/>
                <a:ea typeface="ＭＳ Ｐゴシック" panose="020B0600070205080204" pitchFamily="34" charset="-128"/>
              </a:rPr>
              <a:t>Fonds</a:t>
            </a:r>
            <a:r>
              <a:rPr lang="en-US" altLang="el-GR" sz="1900" b="1" dirty="0">
                <a:latin typeface="+mn-lt"/>
                <a:ea typeface="ＭＳ Ｐゴシック" panose="020B0600070205080204" pitchFamily="34" charset="-128"/>
              </a:rPr>
              <a:t> </a:t>
            </a:r>
            <a:r>
              <a:rPr lang="en-US" altLang="el-GR" sz="1900" b="1" dirty="0" err="1">
                <a:latin typeface="+mn-lt"/>
                <a:ea typeface="ＭＳ Ｐゴシック" panose="020B0600070205080204" pitchFamily="34" charset="-128"/>
              </a:rPr>
              <a:t>européen</a:t>
            </a:r>
            <a:r>
              <a:rPr lang="en-US" altLang="el-GR" sz="1900" b="1" dirty="0">
                <a:latin typeface="+mn-lt"/>
                <a:ea typeface="ＭＳ Ｐゴシック" panose="020B0600070205080204" pitchFamily="34" charset="-128"/>
              </a:rPr>
              <a:t> de </a:t>
            </a:r>
            <a:r>
              <a:rPr lang="en-US" altLang="el-GR" sz="1900" b="1" dirty="0" err="1">
                <a:latin typeface="+mn-lt"/>
                <a:ea typeface="ＭＳ Ｐゴシック" panose="020B0600070205080204" pitchFamily="34" charset="-128"/>
              </a:rPr>
              <a:t>développement</a:t>
            </a:r>
            <a:r>
              <a:rPr lang="en-US" altLang="el-GR" sz="1900" b="1" dirty="0">
                <a:latin typeface="+mn-lt"/>
                <a:ea typeface="ＭＳ Ｐゴシック" panose="020B0600070205080204" pitchFamily="34" charset="-128"/>
              </a:rPr>
              <a:t> </a:t>
            </a:r>
            <a:r>
              <a:rPr lang="en-US" altLang="el-GR" sz="1900" b="1" dirty="0" err="1">
                <a:latin typeface="+mn-lt"/>
                <a:ea typeface="ＭＳ Ｐゴシック" panose="020B0600070205080204" pitchFamily="34" charset="-128"/>
              </a:rPr>
              <a:t>régional</a:t>
            </a:r>
            <a:r>
              <a:rPr lang="en-US" altLang="el-GR" sz="1900" b="1" dirty="0">
                <a:latin typeface="+mn-lt"/>
                <a:ea typeface="ＭＳ Ｐゴシック" panose="020B0600070205080204" pitchFamily="34" charset="-128"/>
              </a:rPr>
              <a:t> et la </a:t>
            </a:r>
            <a:r>
              <a:rPr lang="en-US" altLang="el-GR" sz="1900" b="1" dirty="0" err="1">
                <a:latin typeface="+mn-lt"/>
                <a:ea typeface="ＭＳ Ｐゴシック" panose="020B0600070205080204" pitchFamily="34" charset="-128"/>
              </a:rPr>
              <a:t>République</a:t>
            </a:r>
            <a:r>
              <a:rPr lang="en-US" altLang="el-GR" sz="1900" b="1" dirty="0">
                <a:latin typeface="+mn-lt"/>
                <a:ea typeface="ＭＳ Ｐゴシック" panose="020B0600070205080204" pitchFamily="34" charset="-128"/>
              </a:rPr>
              <a:t> de </a:t>
            </a:r>
            <a:r>
              <a:rPr lang="en-US" altLang="el-GR" sz="1900" b="1" dirty="0" err="1" smtClean="0">
                <a:latin typeface="+mn-lt"/>
                <a:ea typeface="ＭＳ Ｐゴシック" panose="020B0600070205080204" pitchFamily="34" charset="-128"/>
              </a:rPr>
              <a:t>Chypre</a:t>
            </a:r>
            <a:r>
              <a:rPr lang="en-US" altLang="el-GR" sz="1900" b="1" dirty="0" smtClean="0">
                <a:latin typeface="+mn-lt"/>
                <a:ea typeface="ＭＳ Ｐゴシック" panose="020B0600070205080204" pitchFamily="34" charset="-128"/>
              </a:rPr>
              <a:t> via la </a:t>
            </a:r>
            <a:r>
              <a:rPr lang="en-US" altLang="el-GR" sz="1900" b="1" dirty="0" err="1">
                <a:latin typeface="+mn-lt"/>
                <a:ea typeface="ＭＳ Ｐゴシック" panose="020B0600070205080204" pitchFamily="34" charset="-128"/>
              </a:rPr>
              <a:t>Fondation</a:t>
            </a:r>
            <a:r>
              <a:rPr lang="en-US" altLang="el-GR" sz="1900" b="1" dirty="0">
                <a:latin typeface="+mn-lt"/>
                <a:ea typeface="ＭＳ Ｐゴシック" panose="020B0600070205080204" pitchFamily="34" charset="-128"/>
              </a:rPr>
              <a:t> </a:t>
            </a:r>
            <a:r>
              <a:rPr lang="en-US" altLang="el-GR" sz="1900" b="1" dirty="0" err="1">
                <a:latin typeface="+mn-lt"/>
                <a:ea typeface="ＭＳ Ｐゴシック" panose="020B0600070205080204" pitchFamily="34" charset="-128"/>
              </a:rPr>
              <a:t>chypriote</a:t>
            </a:r>
            <a:r>
              <a:rPr lang="en-US" altLang="el-GR" sz="1900" b="1" dirty="0">
                <a:latin typeface="+mn-lt"/>
                <a:ea typeface="ＭＳ Ｐゴシック" panose="020B0600070205080204" pitchFamily="34" charset="-128"/>
              </a:rPr>
              <a:t> pour la promotion de la </a:t>
            </a:r>
            <a:r>
              <a:rPr lang="en-US" altLang="el-GR" sz="1900" b="1" dirty="0" err="1">
                <a:latin typeface="+mn-lt"/>
                <a:ea typeface="ＭＳ Ｐゴシック" panose="020B0600070205080204" pitchFamily="34" charset="-128"/>
              </a:rPr>
              <a:t>recherche</a:t>
            </a:r>
            <a:r>
              <a:rPr lang="en-US" altLang="el-GR" sz="1900" b="1" dirty="0">
                <a:latin typeface="+mn-lt"/>
                <a:ea typeface="ＭＳ Ｐゴシック" panose="020B0600070205080204" pitchFamily="34" charset="-128"/>
              </a:rPr>
              <a:t> (DESMI 2008)</a:t>
            </a:r>
          </a:p>
        </p:txBody>
      </p:sp>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03" b="6897"/>
          <a:stretch/>
        </p:blipFill>
        <p:spPr bwMode="auto">
          <a:xfrm>
            <a:off x="3352800" y="76200"/>
            <a:ext cx="24653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 descr="http://www.cimaging.net/wp-content/uploads/2015/03/website-redesig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73" t="12345" r="4860" b="7178"/>
          <a:stretch/>
        </p:blipFill>
        <p:spPr bwMode="auto">
          <a:xfrm>
            <a:off x="4762" y="3255977"/>
            <a:ext cx="5405437" cy="3735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04800" y="990600"/>
            <a:ext cx="7543800" cy="523220"/>
          </a:xfrm>
          <a:prstGeom prst="rect">
            <a:avLst/>
          </a:prstGeom>
        </p:spPr>
        <p:txBody>
          <a:bodyPr wrap="square">
            <a:spAutoFit/>
          </a:bodyPr>
          <a:lstStyle/>
          <a:p>
            <a:r>
              <a:rPr lang="en-US" sz="2800" i="1" dirty="0" err="1" smtClean="0">
                <a:solidFill>
                  <a:schemeClr val="bg1"/>
                </a:solidFill>
                <a:latin typeface="+mn-lt"/>
              </a:rPr>
              <a:t>Nireas</a:t>
            </a:r>
            <a:r>
              <a:rPr lang="en-US" sz="2800" i="1" dirty="0" smtClean="0">
                <a:solidFill>
                  <a:schemeClr val="bg1"/>
                </a:solidFill>
                <a:latin typeface="+mn-lt"/>
              </a:rPr>
              <a:t> : Aires de </a:t>
            </a:r>
            <a:r>
              <a:rPr lang="en-US" sz="2800" i="1" dirty="0" err="1" smtClean="0">
                <a:solidFill>
                  <a:schemeClr val="bg1"/>
                </a:solidFill>
                <a:latin typeface="+mn-lt"/>
              </a:rPr>
              <a:t>recherche</a:t>
            </a:r>
            <a:endParaRPr lang="en-US" altLang="en-US" sz="2800" i="1" dirty="0">
              <a:solidFill>
                <a:schemeClr val="bg1"/>
              </a:solidFill>
              <a:latin typeface="+mn-lt"/>
              <a:ea typeface="Calibri" panose="020F0502020204030204" pitchFamily="34" charset="0"/>
            </a:endParaRPr>
          </a:p>
        </p:txBody>
      </p:sp>
      <p:grpSp>
        <p:nvGrpSpPr>
          <p:cNvPr id="6" name="Group 22"/>
          <p:cNvGrpSpPr>
            <a:grpSpLocks/>
          </p:cNvGrpSpPr>
          <p:nvPr/>
        </p:nvGrpSpPr>
        <p:grpSpPr bwMode="auto">
          <a:xfrm>
            <a:off x="2438400" y="1676400"/>
            <a:ext cx="6940550" cy="2414218"/>
            <a:chOff x="3189933" y="1353463"/>
            <a:chExt cx="6939117" cy="2414361"/>
          </a:xfrm>
        </p:grpSpPr>
        <p:grpSp>
          <p:nvGrpSpPr>
            <p:cNvPr id="8" name="Group 18"/>
            <p:cNvGrpSpPr>
              <a:grpSpLocks/>
            </p:cNvGrpSpPr>
            <p:nvPr/>
          </p:nvGrpSpPr>
          <p:grpSpPr bwMode="auto">
            <a:xfrm>
              <a:off x="3189933" y="1353463"/>
              <a:ext cx="6125576" cy="830997"/>
              <a:chOff x="3264351" y="1591080"/>
              <a:chExt cx="6125576" cy="830997"/>
            </a:xfrm>
          </p:grpSpPr>
          <p:sp>
            <p:nvSpPr>
              <p:cNvPr id="15" name="Rectangle 14"/>
              <p:cNvSpPr/>
              <p:nvPr/>
            </p:nvSpPr>
            <p:spPr>
              <a:xfrm>
                <a:off x="3721457" y="1819693"/>
                <a:ext cx="5668470" cy="461692"/>
              </a:xfrm>
              <a:prstGeom prst="rect">
                <a:avLst/>
              </a:prstGeom>
            </p:spPr>
            <p:txBody>
              <a:bodyPr wrap="none">
                <a:spAutoFit/>
              </a:bodyPr>
              <a:lstStyle/>
              <a:p>
                <a:pPr eaLnBrk="1" fontAlgn="auto" hangingPunct="1">
                  <a:spcBef>
                    <a:spcPts val="0"/>
                  </a:spcBef>
                  <a:spcAft>
                    <a:spcPts val="0"/>
                  </a:spcAft>
                  <a:defRPr/>
                </a:pPr>
                <a:r>
                  <a:rPr lang="fr-CA" sz="2400" b="1" dirty="0">
                    <a:ln w="0"/>
                    <a:solidFill>
                      <a:schemeClr val="tx1">
                        <a:lumMod val="75000"/>
                        <a:lumOff val="25000"/>
                      </a:schemeClr>
                    </a:solidFill>
                    <a:latin typeface="+mn-lt"/>
                  </a:rPr>
                  <a:t>Qualité de l’eau, surveillance et traitement</a:t>
                </a:r>
              </a:p>
            </p:txBody>
          </p:sp>
          <p:sp>
            <p:nvSpPr>
              <p:cNvPr id="16" name="Rectangle 15"/>
              <p:cNvSpPr>
                <a:spLocks noChangeArrowheads="1"/>
              </p:cNvSpPr>
              <p:nvPr/>
            </p:nvSpPr>
            <p:spPr bwMode="auto">
              <a:xfrm>
                <a:off x="3264351" y="1591080"/>
                <a:ext cx="52770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a:solidFill>
                      <a:srgbClr val="00B0F0"/>
                    </a:solidFill>
                    <a:latin typeface="Arial" panose="020B0604020202020204" pitchFamily="34" charset="0"/>
                    <a:cs typeface="Arial" panose="020B0604020202020204" pitchFamily="34" charset="0"/>
                  </a:rPr>
                  <a:t>1</a:t>
                </a:r>
                <a:endParaRPr lang="el-GR" altLang="en-US" sz="4800">
                  <a:solidFill>
                    <a:srgbClr val="00B0F0"/>
                  </a:solidFill>
                  <a:latin typeface="Arial" panose="020B0604020202020204" pitchFamily="34" charset="0"/>
                  <a:cs typeface="Arial" panose="020B0604020202020204" pitchFamily="34" charset="0"/>
                </a:endParaRPr>
              </a:p>
            </p:txBody>
          </p:sp>
        </p:grpSp>
        <p:grpSp>
          <p:nvGrpSpPr>
            <p:cNvPr id="9" name="Group 19"/>
            <p:cNvGrpSpPr>
              <a:grpSpLocks/>
            </p:cNvGrpSpPr>
            <p:nvPr/>
          </p:nvGrpSpPr>
          <p:grpSpPr bwMode="auto">
            <a:xfrm>
              <a:off x="3211297" y="2080038"/>
              <a:ext cx="6841569" cy="830997"/>
              <a:chOff x="3211297" y="2080038"/>
              <a:chExt cx="6841569" cy="830997"/>
            </a:xfrm>
          </p:grpSpPr>
          <p:sp>
            <p:nvSpPr>
              <p:cNvPr id="13" name="Rectangle 12"/>
              <p:cNvSpPr/>
              <p:nvPr/>
            </p:nvSpPr>
            <p:spPr>
              <a:xfrm>
                <a:off x="3647039" y="2267917"/>
                <a:ext cx="6405827" cy="461693"/>
              </a:xfrm>
              <a:prstGeom prst="rect">
                <a:avLst/>
              </a:prstGeom>
            </p:spPr>
            <p:txBody>
              <a:bodyPr wrap="square">
                <a:spAutoFit/>
              </a:bodyPr>
              <a:lstStyle/>
              <a:p>
                <a:pPr eaLnBrk="1" fontAlgn="auto" hangingPunct="1">
                  <a:spcBef>
                    <a:spcPts val="0"/>
                  </a:spcBef>
                  <a:spcAft>
                    <a:spcPts val="0"/>
                  </a:spcAft>
                  <a:defRPr/>
                </a:pPr>
                <a:r>
                  <a:rPr lang="fr-CA" sz="2400" b="1" dirty="0" smtClean="0">
                    <a:ln w="0"/>
                    <a:solidFill>
                      <a:schemeClr val="tx1">
                        <a:lumMod val="75000"/>
                        <a:lumOff val="25000"/>
                      </a:schemeClr>
                    </a:solidFill>
                    <a:latin typeface="+mn-lt"/>
                    <a:cs typeface="Arial" panose="020B0604020202020204" pitchFamily="34" charset="0"/>
                  </a:rPr>
                  <a:t>Approvisionnement et gestion de l’eau urbaine</a:t>
                </a:r>
                <a:endParaRPr lang="fr-CA" sz="2400" b="1" dirty="0">
                  <a:ln w="0"/>
                  <a:solidFill>
                    <a:schemeClr val="tx1">
                      <a:lumMod val="75000"/>
                      <a:lumOff val="25000"/>
                    </a:schemeClr>
                  </a:solidFill>
                  <a:latin typeface="+mn-lt"/>
                  <a:cs typeface="Arial" panose="020B0604020202020204" pitchFamily="34" charset="0"/>
                </a:endParaRPr>
              </a:p>
            </p:txBody>
          </p:sp>
          <p:sp>
            <p:nvSpPr>
              <p:cNvPr id="14" name="Rectangle 21"/>
              <p:cNvSpPr>
                <a:spLocks noChangeArrowheads="1"/>
              </p:cNvSpPr>
              <p:nvPr/>
            </p:nvSpPr>
            <p:spPr bwMode="auto">
              <a:xfrm>
                <a:off x="3211297" y="2080038"/>
                <a:ext cx="52770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a:solidFill>
                      <a:srgbClr val="FF0000"/>
                    </a:solidFill>
                    <a:latin typeface="Arial" panose="020B0604020202020204" pitchFamily="34" charset="0"/>
                    <a:cs typeface="Arial" panose="020B0604020202020204" pitchFamily="34" charset="0"/>
                  </a:rPr>
                  <a:t>2</a:t>
                </a:r>
                <a:endParaRPr lang="el-GR" altLang="en-US" sz="4800">
                  <a:solidFill>
                    <a:srgbClr val="FF0000"/>
                  </a:solidFill>
                  <a:latin typeface="Arial" panose="020B0604020202020204" pitchFamily="34" charset="0"/>
                  <a:cs typeface="Arial" panose="020B0604020202020204" pitchFamily="34" charset="0"/>
                </a:endParaRPr>
              </a:p>
            </p:txBody>
          </p:sp>
        </p:grpSp>
        <p:grpSp>
          <p:nvGrpSpPr>
            <p:cNvPr id="10" name="Group 20"/>
            <p:cNvGrpSpPr>
              <a:grpSpLocks/>
            </p:cNvGrpSpPr>
            <p:nvPr/>
          </p:nvGrpSpPr>
          <p:grpSpPr bwMode="auto">
            <a:xfrm>
              <a:off x="3210566" y="2801349"/>
              <a:ext cx="6918484" cy="966475"/>
              <a:chOff x="3210566" y="2801349"/>
              <a:chExt cx="6918484" cy="966475"/>
            </a:xfrm>
          </p:grpSpPr>
          <p:sp>
            <p:nvSpPr>
              <p:cNvPr id="11" name="Rectangle 10"/>
              <p:cNvSpPr/>
              <p:nvPr/>
            </p:nvSpPr>
            <p:spPr>
              <a:xfrm>
                <a:off x="3647039" y="2801349"/>
                <a:ext cx="6482011" cy="966475"/>
              </a:xfrm>
              <a:prstGeom prst="rect">
                <a:avLst/>
              </a:prstGeom>
            </p:spPr>
            <p:txBody>
              <a:bodyPr wrap="square">
                <a:spAutoFit/>
              </a:bodyPr>
              <a:lstStyle/>
              <a:p>
                <a:pPr eaLnBrk="1" fontAlgn="auto" hangingPunct="1">
                  <a:lnSpc>
                    <a:spcPct val="120000"/>
                  </a:lnSpc>
                  <a:spcBef>
                    <a:spcPts val="0"/>
                  </a:spcBef>
                  <a:spcAft>
                    <a:spcPts val="900"/>
                  </a:spcAft>
                  <a:defRPr/>
                </a:pPr>
                <a:r>
                  <a:rPr lang="fr-CA" sz="2400" b="1" dirty="0">
                    <a:ln w="0"/>
                    <a:solidFill>
                      <a:schemeClr val="tx1">
                        <a:lumMod val="75000"/>
                        <a:lumOff val="25000"/>
                      </a:schemeClr>
                    </a:solidFill>
                    <a:latin typeface="+mn-lt"/>
                  </a:rPr>
                  <a:t>Analyses socioéconomiques </a:t>
                </a:r>
                <a:r>
                  <a:rPr lang="fr-CA" sz="2400" b="1" dirty="0" smtClean="0">
                    <a:ln w="0"/>
                    <a:solidFill>
                      <a:schemeClr val="tx1">
                        <a:lumMod val="75000"/>
                        <a:lumOff val="25000"/>
                      </a:schemeClr>
                    </a:solidFill>
                    <a:latin typeface="+mn-lt"/>
                  </a:rPr>
                  <a:t>de </a:t>
                </a:r>
                <a:r>
                  <a:rPr lang="fr-CA" sz="2400" b="1" dirty="0">
                    <a:ln w="0"/>
                    <a:solidFill>
                      <a:schemeClr val="tx1">
                        <a:lumMod val="75000"/>
                        <a:lumOff val="25000"/>
                      </a:schemeClr>
                    </a:solidFill>
                    <a:latin typeface="+mn-lt"/>
                  </a:rPr>
                  <a:t>problématiques autour de l’eau</a:t>
                </a:r>
              </a:p>
            </p:txBody>
          </p:sp>
          <p:sp>
            <p:nvSpPr>
              <p:cNvPr id="12" name="Rectangle 11"/>
              <p:cNvSpPr/>
              <p:nvPr/>
            </p:nvSpPr>
            <p:spPr>
              <a:xfrm>
                <a:off x="3210566" y="2801349"/>
                <a:ext cx="528529" cy="830312"/>
              </a:xfrm>
              <a:prstGeom prst="rect">
                <a:avLst/>
              </a:prstGeom>
            </p:spPr>
            <p:txBody>
              <a:bodyPr wrap="none">
                <a:spAutoFit/>
              </a:bodyPr>
              <a:lstStyle/>
              <a:p>
                <a:pPr eaLnBrk="1" fontAlgn="auto" hangingPunct="1">
                  <a:spcBef>
                    <a:spcPts val="0"/>
                  </a:spcBef>
                  <a:spcAft>
                    <a:spcPts val="0"/>
                  </a:spcAft>
                  <a:defRPr/>
                </a:pPr>
                <a:r>
                  <a:rPr lang="en-US" sz="4800" dirty="0">
                    <a:ln w="0"/>
                    <a:solidFill>
                      <a:schemeClr val="accent4"/>
                    </a:solidFill>
                    <a:latin typeface="Arial" panose="020B0604020202020204" pitchFamily="34" charset="0"/>
                    <a:cs typeface="Arial" panose="020B0604020202020204" pitchFamily="34" charset="0"/>
                  </a:rPr>
                  <a:t>3</a:t>
                </a:r>
                <a:endParaRPr lang="el-GR" sz="4800" dirty="0">
                  <a:ln w="0"/>
                  <a:solidFill>
                    <a:schemeClr val="accent4"/>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603" b="6897"/>
          <a:stretch/>
        </p:blipFill>
        <p:spPr bwMode="auto">
          <a:xfrm>
            <a:off x="3352800" y="76200"/>
            <a:ext cx="24653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81000" y="990600"/>
            <a:ext cx="7315200" cy="523220"/>
          </a:xfrm>
          <a:prstGeom prst="rect">
            <a:avLst/>
          </a:prstGeom>
        </p:spPr>
        <p:txBody>
          <a:bodyPr wrap="square">
            <a:spAutoFit/>
          </a:bodyPr>
          <a:lstStyle/>
          <a:p>
            <a:r>
              <a:rPr lang="en-US" sz="2800" i="1" dirty="0" err="1" smtClean="0">
                <a:solidFill>
                  <a:schemeClr val="bg1"/>
                </a:solidFill>
                <a:latin typeface="+mn-lt"/>
              </a:rPr>
              <a:t>Nireas</a:t>
            </a:r>
            <a:r>
              <a:rPr lang="en-US" sz="2800" i="1" dirty="0" smtClean="0">
                <a:solidFill>
                  <a:schemeClr val="bg1"/>
                </a:solidFill>
                <a:latin typeface="+mn-lt"/>
              </a:rPr>
              <a:t> : </a:t>
            </a:r>
            <a:r>
              <a:rPr lang="en-US" sz="2800" i="1" dirty="0" err="1" smtClean="0">
                <a:solidFill>
                  <a:schemeClr val="bg1"/>
                </a:solidFill>
                <a:latin typeface="+mn-lt"/>
              </a:rPr>
              <a:t>Projets</a:t>
            </a:r>
            <a:r>
              <a:rPr lang="en-US" sz="2800" i="1" dirty="0" smtClean="0">
                <a:solidFill>
                  <a:schemeClr val="bg1"/>
                </a:solidFill>
                <a:latin typeface="+mn-lt"/>
              </a:rPr>
              <a:t> de </a:t>
            </a:r>
            <a:r>
              <a:rPr lang="en-US" sz="2800" i="1" dirty="0" err="1" smtClean="0">
                <a:solidFill>
                  <a:schemeClr val="bg1"/>
                </a:solidFill>
                <a:latin typeface="+mn-lt"/>
              </a:rPr>
              <a:t>recherche</a:t>
            </a:r>
            <a:endParaRPr lang="en-US" sz="2400" i="1" dirty="0">
              <a:solidFill>
                <a:schemeClr val="bg1"/>
              </a:solidFill>
              <a:latin typeface="+mn-lt"/>
              <a:ea typeface="Calibri" panose="020F0502020204030204" pitchFamily="34" charset="0"/>
            </a:endParaRPr>
          </a:p>
        </p:txBody>
      </p:sp>
      <p:sp>
        <p:nvSpPr>
          <p:cNvPr id="6" name="TextBox 4"/>
          <p:cNvSpPr txBox="1">
            <a:spLocks noChangeArrowheads="1"/>
          </p:cNvSpPr>
          <p:nvPr/>
        </p:nvSpPr>
        <p:spPr bwMode="auto">
          <a:xfrm>
            <a:off x="76200" y="1558369"/>
            <a:ext cx="7231062"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buFont typeface="Wingdings" panose="05000000000000000000" pitchFamily="2" charset="2"/>
              <a:buChar char="§"/>
            </a:pPr>
            <a:r>
              <a:rPr lang="fr-FR" altLang="en-US" sz="2000" dirty="0" smtClean="0">
                <a:latin typeface="+mn-lt"/>
              </a:rPr>
              <a:t>7</a:t>
            </a:r>
            <a:r>
              <a:rPr lang="fr-FR" altLang="en-US" sz="2000" baseline="30000" dirty="0" smtClean="0">
                <a:latin typeface="+mn-lt"/>
              </a:rPr>
              <a:t>e</a:t>
            </a:r>
            <a:r>
              <a:rPr lang="fr-FR" altLang="en-US" sz="2000" dirty="0" smtClean="0">
                <a:latin typeface="+mn-lt"/>
              </a:rPr>
              <a:t> programme cadre de la Commission Européenne (FP7)</a:t>
            </a:r>
          </a:p>
          <a:p>
            <a:pPr eaLnBrk="1" hangingPunct="1">
              <a:spcAft>
                <a:spcPts val="300"/>
              </a:spcAft>
              <a:buFont typeface="Wingdings" panose="05000000000000000000" pitchFamily="2" charset="2"/>
              <a:buChar char="§"/>
            </a:pPr>
            <a:r>
              <a:rPr lang="fr-FR" altLang="en-US" sz="2000" dirty="0" smtClean="0">
                <a:latin typeface="+mn-lt"/>
              </a:rPr>
              <a:t>Actions Marie </a:t>
            </a:r>
            <a:r>
              <a:rPr lang="fr-FR" altLang="en-US" sz="2000" dirty="0" err="1" smtClean="0">
                <a:latin typeface="+mn-lt"/>
              </a:rPr>
              <a:t>Skłodowska</a:t>
            </a:r>
            <a:r>
              <a:rPr lang="fr-FR" altLang="en-US" sz="2000" dirty="0" smtClean="0">
                <a:latin typeface="+mn-lt"/>
              </a:rPr>
              <a:t>-Curie </a:t>
            </a:r>
            <a:r>
              <a:rPr lang="fr-FR" altLang="en-US" sz="2000" dirty="0" smtClean="0"/>
              <a:t>de la Commission Européenne </a:t>
            </a:r>
            <a:r>
              <a:rPr lang="fr-FR" altLang="en-US" sz="2000" dirty="0" smtClean="0">
                <a:latin typeface="+mn-lt"/>
              </a:rPr>
              <a:t>(ITN, RISE)</a:t>
            </a:r>
          </a:p>
          <a:p>
            <a:pPr eaLnBrk="1" hangingPunct="1">
              <a:spcAft>
                <a:spcPts val="300"/>
              </a:spcAft>
              <a:buFont typeface="Wingdings" panose="05000000000000000000" pitchFamily="2" charset="2"/>
              <a:buChar char="§"/>
            </a:pPr>
            <a:r>
              <a:rPr lang="fr-FR" altLang="en-US" sz="2000" b="1" dirty="0" smtClean="0">
                <a:solidFill>
                  <a:srgbClr val="E50FAD"/>
                </a:solidFill>
                <a:latin typeface="+mn-lt"/>
              </a:rPr>
              <a:t>COST Action de la Commission Européenne</a:t>
            </a:r>
          </a:p>
          <a:p>
            <a:pPr eaLnBrk="1" hangingPunct="1">
              <a:spcAft>
                <a:spcPts val="300"/>
              </a:spcAft>
              <a:buFont typeface="Wingdings" panose="05000000000000000000" pitchFamily="2" charset="2"/>
              <a:buChar char="§"/>
            </a:pPr>
            <a:r>
              <a:rPr lang="fr-FR" altLang="en-US" sz="2000" dirty="0" smtClean="0">
                <a:latin typeface="+mn-lt"/>
              </a:rPr>
              <a:t>Horizon 2020</a:t>
            </a:r>
          </a:p>
          <a:p>
            <a:pPr eaLnBrk="1" hangingPunct="1">
              <a:spcAft>
                <a:spcPts val="300"/>
              </a:spcAft>
              <a:buFont typeface="Wingdings" panose="05000000000000000000" pitchFamily="2" charset="2"/>
              <a:buChar char="§"/>
            </a:pPr>
            <a:r>
              <a:rPr lang="fr-FR" altLang="en-US" sz="2000" dirty="0" smtClean="0">
                <a:latin typeface="+mn-lt"/>
              </a:rPr>
              <a:t>Fondation européenne de la science</a:t>
            </a:r>
          </a:p>
          <a:p>
            <a:pPr eaLnBrk="1" hangingPunct="1">
              <a:spcAft>
                <a:spcPts val="300"/>
              </a:spcAft>
              <a:buFont typeface="Wingdings" panose="05000000000000000000" pitchFamily="2" charset="2"/>
              <a:buChar char="§"/>
            </a:pPr>
            <a:r>
              <a:rPr lang="fr-FR" altLang="en-US" sz="2000" dirty="0" smtClean="0">
                <a:latin typeface="+mn-lt"/>
              </a:rPr>
              <a:t>ERASMUS+</a:t>
            </a:r>
          </a:p>
          <a:p>
            <a:pPr eaLnBrk="1" hangingPunct="1">
              <a:spcAft>
                <a:spcPts val="300"/>
              </a:spcAft>
              <a:buFont typeface="Wingdings" panose="05000000000000000000" pitchFamily="2" charset="2"/>
              <a:buChar char="§"/>
            </a:pPr>
            <a:r>
              <a:rPr lang="fr-FR" altLang="en-US" sz="2000" dirty="0" smtClean="0">
                <a:latin typeface="+mn-lt"/>
              </a:rPr>
              <a:t>Programme LIFE+</a:t>
            </a:r>
          </a:p>
          <a:p>
            <a:pPr eaLnBrk="1" hangingPunct="1">
              <a:spcAft>
                <a:spcPts val="300"/>
              </a:spcAft>
              <a:buFont typeface="Wingdings" panose="05000000000000000000" pitchFamily="2" charset="2"/>
              <a:buChar char="§"/>
            </a:pPr>
            <a:r>
              <a:rPr lang="fr-FR" altLang="en-US" sz="2000" dirty="0" smtClean="0">
                <a:latin typeface="+mn-lt"/>
              </a:rPr>
              <a:t>Instrument européen de Voisinage et de Partenariat (IEVP CBCMED)</a:t>
            </a:r>
          </a:p>
          <a:p>
            <a:pPr eaLnBrk="1" hangingPunct="1">
              <a:spcAft>
                <a:spcPts val="300"/>
              </a:spcAft>
              <a:buFont typeface="Wingdings" panose="05000000000000000000" pitchFamily="2" charset="2"/>
              <a:buChar char="§"/>
            </a:pPr>
            <a:r>
              <a:rPr lang="fr-FR" altLang="en-US" sz="2000" dirty="0" smtClean="0">
                <a:latin typeface="+mn-lt"/>
              </a:rPr>
              <a:t>Programme Tempus</a:t>
            </a:r>
          </a:p>
          <a:p>
            <a:pPr eaLnBrk="1" hangingPunct="1">
              <a:spcAft>
                <a:spcPts val="300"/>
              </a:spcAft>
              <a:buFont typeface="Wingdings" panose="05000000000000000000" pitchFamily="2" charset="2"/>
              <a:buChar char="§"/>
            </a:pPr>
            <a:r>
              <a:rPr lang="fr-FR" altLang="en-US" sz="2000" dirty="0" smtClean="0">
                <a:latin typeface="+mn-lt"/>
              </a:rPr>
              <a:t>Programme de Coopération transnationale, </a:t>
            </a:r>
            <a:r>
              <a:rPr lang="fr-FR" altLang="en-US" sz="2000" dirty="0" err="1" smtClean="0">
                <a:latin typeface="+mn-lt"/>
              </a:rPr>
              <a:t>Hellas</a:t>
            </a:r>
            <a:r>
              <a:rPr lang="fr-FR" altLang="en-US" sz="2000" dirty="0" smtClean="0">
                <a:latin typeface="+mn-lt"/>
              </a:rPr>
              <a:t>-Chypre</a:t>
            </a:r>
          </a:p>
          <a:p>
            <a:pPr eaLnBrk="1" hangingPunct="1">
              <a:spcAft>
                <a:spcPts val="300"/>
              </a:spcAft>
              <a:buFont typeface="Wingdings" panose="05000000000000000000" pitchFamily="2" charset="2"/>
              <a:buChar char="§"/>
            </a:pPr>
            <a:r>
              <a:rPr lang="fr-FR" altLang="en-US" sz="2000" dirty="0" smtClean="0">
                <a:latin typeface="+mn-lt"/>
              </a:rPr>
              <a:t>Fondation chypriote pour la promotion de la recherche</a:t>
            </a:r>
          </a:p>
          <a:p>
            <a:pPr eaLnBrk="1" hangingPunct="1">
              <a:spcAft>
                <a:spcPts val="300"/>
              </a:spcAft>
              <a:buFont typeface="Wingdings" panose="05000000000000000000" pitchFamily="2" charset="2"/>
              <a:buChar char="§"/>
            </a:pPr>
            <a:r>
              <a:rPr lang="fr-FR" altLang="en-US" sz="2000" dirty="0" smtClean="0">
                <a:latin typeface="+mn-lt"/>
              </a:rPr>
              <a:t>Gouvernement australien</a:t>
            </a:r>
          </a:p>
          <a:p>
            <a:pPr eaLnBrk="1" hangingPunct="1">
              <a:spcAft>
                <a:spcPts val="300"/>
              </a:spcAft>
              <a:buFont typeface="Wingdings" panose="05000000000000000000" pitchFamily="2" charset="2"/>
              <a:buChar char="§"/>
            </a:pPr>
            <a:r>
              <a:rPr lang="fr-FR" altLang="en-US" sz="2000" dirty="0" smtClean="0">
                <a:latin typeface="+mn-lt"/>
                <a:ea typeface="Calibri" panose="020F0502020204030204" pitchFamily="34" charset="0"/>
                <a:cs typeface="Calibri" panose="020F0502020204030204" pitchFamily="34" charset="0"/>
              </a:rPr>
              <a:t>Programme UNESCO</a:t>
            </a:r>
            <a:endParaRPr lang="fr-FR" altLang="en-US" sz="2000" dirty="0">
              <a:latin typeface="+mn-lt"/>
            </a:endParaRPr>
          </a:p>
        </p:txBody>
      </p:sp>
      <p:grpSp>
        <p:nvGrpSpPr>
          <p:cNvPr id="8" name="Group 8"/>
          <p:cNvGrpSpPr>
            <a:grpSpLocks/>
          </p:cNvGrpSpPr>
          <p:nvPr/>
        </p:nvGrpSpPr>
        <p:grpSpPr bwMode="auto">
          <a:xfrm>
            <a:off x="5603600" y="2511216"/>
            <a:ext cx="3342495" cy="4137468"/>
            <a:chOff x="6858902" y="-2141458"/>
            <a:chExt cx="3723362" cy="5929763"/>
          </a:xfrm>
        </p:grpSpPr>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9066" y="1139656"/>
              <a:ext cx="1142650" cy="826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6940" y="2450162"/>
              <a:ext cx="1017448"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https://www.ucy.ac.cy/images/template_img/logo_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902" y="3105415"/>
              <a:ext cx="2257375" cy="682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descr="https://encrypted-tbn3.gstatic.com/images?q=tbn:ANd9GcT7Pl9fNPemDUPG1mkPNWBtPqHovci9nqnwUh3JwbENGKgr8ORVs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9947" y="2122536"/>
              <a:ext cx="1392317" cy="584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Marie Curie Actions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6866" y="-2141458"/>
              <a:ext cx="1229193" cy="1185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http://tneu.edu.ua/en/uploads/posts/2013-10/1382529829_tempus.jpg"/>
            <p:cNvPicPr>
              <a:picLocks noChangeAspect="1" noChangeArrowheads="1"/>
            </p:cNvPicPr>
            <p:nvPr/>
          </p:nvPicPr>
          <p:blipFill>
            <a:blip r:embed="rId10">
              <a:extLst>
                <a:ext uri="{28A0092B-C50C-407E-A947-70E740481C1C}">
                  <a14:useLocalDpi xmlns:a14="http://schemas.microsoft.com/office/drawing/2010/main" val="0"/>
                </a:ext>
              </a:extLst>
            </a:blip>
            <a:srcRect l="21481" r="16527" b="8966"/>
            <a:stretch>
              <a:fillRect/>
            </a:stretch>
          </p:blipFill>
          <p:spPr bwMode="auto">
            <a:xfrm>
              <a:off x="7859300" y="1139656"/>
              <a:ext cx="1232216" cy="121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descr="http://www.corfu-fp7.eu/jahia/webdav/site/corfu/users/batijel8/public/logo/fp7logoba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19066" y="-716894"/>
              <a:ext cx="1350224" cy="1098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8" descr="http://www.boris.cat/wp-content/uploads/enpicbcme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38771" y="2834532"/>
              <a:ext cx="1630520" cy="926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0" descr="http://www.logoeps.net/wp-content/uploads/2012/05/european-science-foundation-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16705" y="375195"/>
              <a:ext cx="1285045" cy="60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8" name="Picture 4" descr="https://pacenet.eu/sites/default/files/horizon2020imag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0066" y="1590020"/>
            <a:ext cx="1247021" cy="699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676400"/>
            <a:ext cx="8229600" cy="4754563"/>
          </a:xfrm>
        </p:spPr>
        <p:txBody>
          <a:bodyPr>
            <a:normAutofit/>
          </a:bodyPr>
          <a:lstStyle/>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114241931"/>
              </p:ext>
            </p:extLst>
          </p:nvPr>
        </p:nvGraphicFramePr>
        <p:xfrm>
          <a:off x="347261" y="1905000"/>
          <a:ext cx="8491940" cy="4663439"/>
        </p:xfrm>
        <a:graphic>
          <a:graphicData uri="http://schemas.openxmlformats.org/drawingml/2006/table">
            <a:tbl>
              <a:tblPr firstRow="1" bandRow="1">
                <a:tableStyleId>{0505E3EF-67EA-436B-97B2-0124C06EBD24}</a:tableStyleId>
              </a:tblPr>
              <a:tblGrid>
                <a:gridCol w="8491940">
                  <a:extLst>
                    <a:ext uri="{9D8B030D-6E8A-4147-A177-3AD203B41FA5}"/>
                  </a:extLst>
                </a:gridCol>
              </a:tblGrid>
              <a:tr h="0">
                <a:tc>
                  <a:txBody>
                    <a:bodyPr/>
                    <a:lstStyle/>
                    <a:p>
                      <a:pPr algn="just">
                        <a:spcAft>
                          <a:spcPts val="600"/>
                        </a:spcAft>
                      </a:pPr>
                      <a:r>
                        <a:rPr lang="en-US" sz="3600" dirty="0" smtClean="0">
                          <a:ln w="0"/>
                          <a:effectLst/>
                        </a:rPr>
                        <a:t>18</a:t>
                      </a:r>
                      <a:r>
                        <a:rPr lang="en-US" sz="2400" dirty="0" smtClean="0">
                          <a:ln w="0"/>
                          <a:effectLst/>
                        </a:rPr>
                        <a:t> </a:t>
                      </a:r>
                      <a:r>
                        <a:rPr lang="en-US" sz="2400" dirty="0" err="1" smtClean="0">
                          <a:ln w="0"/>
                          <a:effectLst/>
                        </a:rPr>
                        <a:t>projets</a:t>
                      </a:r>
                      <a:r>
                        <a:rPr lang="en-US" sz="2400" dirty="0" smtClean="0">
                          <a:ln w="0"/>
                          <a:effectLst/>
                        </a:rPr>
                        <a:t> de </a:t>
                      </a:r>
                      <a:r>
                        <a:rPr lang="en-US" sz="2400" dirty="0" err="1" smtClean="0">
                          <a:ln w="0"/>
                          <a:effectLst/>
                        </a:rPr>
                        <a:t>recherche</a:t>
                      </a:r>
                      <a:r>
                        <a:rPr lang="en-US" sz="2400" dirty="0" smtClean="0">
                          <a:ln w="0"/>
                          <a:effectLst/>
                        </a:rPr>
                        <a:t> </a:t>
                      </a:r>
                      <a:r>
                        <a:rPr lang="en-US" sz="2400" dirty="0" err="1" smtClean="0">
                          <a:ln w="0"/>
                          <a:effectLst/>
                        </a:rPr>
                        <a:t>financés</a:t>
                      </a:r>
                      <a:r>
                        <a:rPr lang="en-US" sz="2400" dirty="0" smtClean="0">
                          <a:ln w="0"/>
                          <a:effectLst/>
                        </a:rPr>
                        <a:t> pendant les </a:t>
                      </a:r>
                      <a:r>
                        <a:rPr lang="en-US" sz="2400" dirty="0" err="1" smtClean="0">
                          <a:ln w="0"/>
                          <a:effectLst/>
                        </a:rPr>
                        <a:t>cinq</a:t>
                      </a:r>
                      <a:r>
                        <a:rPr lang="en-US" sz="2400" dirty="0" smtClean="0">
                          <a:ln w="0"/>
                          <a:effectLst/>
                        </a:rPr>
                        <a:t> premières </a:t>
                      </a:r>
                      <a:r>
                        <a:rPr lang="en-US" sz="2400" dirty="0" err="1" smtClean="0">
                          <a:ln w="0"/>
                          <a:effectLst/>
                        </a:rPr>
                        <a:t>années</a:t>
                      </a:r>
                      <a:r>
                        <a:rPr lang="en-US" sz="2400" dirty="0" smtClean="0">
                          <a:ln w="0"/>
                          <a:effectLst/>
                        </a:rPr>
                        <a:t> de </a:t>
                      </a:r>
                      <a:r>
                        <a:rPr lang="en-US" sz="2400" dirty="0" err="1" smtClean="0">
                          <a:ln w="0"/>
                          <a:effectLst/>
                        </a:rPr>
                        <a:t>fonctionnement</a:t>
                      </a:r>
                      <a:r>
                        <a:rPr lang="en-US" sz="2400" dirty="0" smtClean="0">
                          <a:ln w="0"/>
                          <a:effectLst/>
                        </a:rPr>
                        <a:t> du Centre</a:t>
                      </a:r>
                      <a:endParaRPr lang="en-US" sz="2400" b="0" dirty="0" smtClean="0">
                        <a:ln w="0"/>
                        <a:solidFill>
                          <a:schemeClr val="tx1"/>
                        </a:solidFill>
                        <a:effectLst/>
                        <a:latin typeface="+mn-lt"/>
                        <a:cs typeface="Arial" panose="020B0604020202020204" pitchFamily="34" charset="0"/>
                      </a:endParaRPr>
                    </a:p>
                  </a:txBody>
                  <a:tcPr marL="91446" marR="91446"/>
                </a:tc>
                <a:extLst>
                  <a:ext uri="{0D108BD9-81ED-4DB2-BD59-A6C34878D82A}"/>
                </a:extLst>
              </a:tr>
              <a:tr h="3117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t>Collaborations </a:t>
                      </a:r>
                      <a:r>
                        <a:rPr lang="en-US" sz="2400" dirty="0" err="1" smtClean="0"/>
                        <a:t>scientifiques</a:t>
                      </a:r>
                      <a:r>
                        <a:rPr lang="en-US" sz="2400" dirty="0" smtClean="0"/>
                        <a:t> </a:t>
                      </a:r>
                      <a:r>
                        <a:rPr lang="en-US" sz="2400" dirty="0" err="1" smtClean="0"/>
                        <a:t>internationales</a:t>
                      </a:r>
                      <a:r>
                        <a:rPr lang="en-US" sz="2400" dirty="0" smtClean="0"/>
                        <a:t> avec plus de </a:t>
                      </a:r>
                      <a:r>
                        <a:rPr lang="en-US" sz="3600" dirty="0" smtClean="0"/>
                        <a:t>100 </a:t>
                      </a:r>
                      <a:r>
                        <a:rPr lang="en-US" sz="2400" dirty="0" err="1" smtClean="0"/>
                        <a:t>organismes</a:t>
                      </a:r>
                      <a:r>
                        <a:rPr lang="en-US" sz="2400" baseline="0" dirty="0" smtClean="0"/>
                        <a:t> et institutions de </a:t>
                      </a:r>
                      <a:r>
                        <a:rPr lang="en-US" sz="2400" baseline="0" dirty="0" err="1" smtClean="0"/>
                        <a:t>recherche</a:t>
                      </a:r>
                      <a:r>
                        <a:rPr lang="en-US" sz="2400" baseline="0" dirty="0" smtClean="0"/>
                        <a:t> et </a:t>
                      </a:r>
                      <a:r>
                        <a:rPr lang="en-US" sz="2400" baseline="0" dirty="0" err="1" smtClean="0"/>
                        <a:t>universités</a:t>
                      </a:r>
                      <a:endParaRPr lang="en-US" sz="2400" dirty="0" smtClean="0">
                        <a:solidFill>
                          <a:schemeClr val="tx1"/>
                        </a:solidFill>
                        <a:latin typeface="+mn-lt"/>
                        <a:cs typeface="Arial" panose="020B0604020202020204" pitchFamily="34" charset="0"/>
                      </a:endParaRPr>
                    </a:p>
                  </a:txBody>
                  <a:tcPr marL="91446" marR="91446"/>
                </a:tc>
                <a:extLst>
                  <a:ext uri="{0D108BD9-81ED-4DB2-BD59-A6C34878D82A}"/>
                </a:extLst>
              </a:tr>
              <a:tr h="3117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ln w="0"/>
                          <a:solidFill>
                            <a:schemeClr val="dk1"/>
                          </a:solidFill>
                          <a:effectLst/>
                          <a:latin typeface="+mn-lt"/>
                          <a:ea typeface="+mn-ea"/>
                          <a:cs typeface="+mn-cs"/>
                        </a:rPr>
                        <a:t>Nireas</a:t>
                      </a:r>
                      <a:r>
                        <a:rPr lang="en-US" sz="2400" kern="1200" baseline="0" dirty="0" smtClean="0">
                          <a:ln w="0"/>
                          <a:solidFill>
                            <a:schemeClr val="dk1"/>
                          </a:solidFill>
                          <a:effectLst/>
                          <a:latin typeface="+mn-lt"/>
                          <a:ea typeface="+mn-ea"/>
                          <a:cs typeface="+mn-cs"/>
                        </a:rPr>
                        <a:t> </a:t>
                      </a:r>
                      <a:r>
                        <a:rPr lang="en-US" sz="2400" kern="1200" baseline="0" dirty="0" err="1" smtClean="0">
                          <a:ln w="0"/>
                          <a:solidFill>
                            <a:schemeClr val="dk1"/>
                          </a:solidFill>
                          <a:effectLst/>
                          <a:latin typeface="+mn-lt"/>
                          <a:ea typeface="+mn-ea"/>
                          <a:cs typeface="+mn-cs"/>
                        </a:rPr>
                        <a:t>coordonne</a:t>
                      </a:r>
                      <a:r>
                        <a:rPr lang="en-US" sz="2400" kern="1200" baseline="0" dirty="0" smtClean="0">
                          <a:ln w="0"/>
                          <a:solidFill>
                            <a:schemeClr val="dk1"/>
                          </a:solidFill>
                          <a:effectLst/>
                          <a:latin typeface="+mn-lt"/>
                          <a:ea typeface="+mn-ea"/>
                          <a:cs typeface="+mn-cs"/>
                        </a:rPr>
                        <a:t> des </a:t>
                      </a:r>
                      <a:r>
                        <a:rPr lang="en-US" sz="2400" kern="1200" baseline="0" dirty="0" err="1" smtClean="0">
                          <a:ln w="0"/>
                          <a:solidFill>
                            <a:schemeClr val="dk1"/>
                          </a:solidFill>
                          <a:effectLst/>
                          <a:latin typeface="+mn-lt"/>
                          <a:ea typeface="+mn-ea"/>
                          <a:cs typeface="+mn-cs"/>
                        </a:rPr>
                        <a:t>projets</a:t>
                      </a:r>
                      <a:r>
                        <a:rPr lang="en-US" sz="2400" kern="1200" baseline="0" dirty="0" smtClean="0">
                          <a:ln w="0"/>
                          <a:solidFill>
                            <a:schemeClr val="dk1"/>
                          </a:solidFill>
                          <a:effectLst/>
                          <a:latin typeface="+mn-lt"/>
                          <a:ea typeface="+mn-ea"/>
                          <a:cs typeface="+mn-cs"/>
                        </a:rPr>
                        <a:t> de </a:t>
                      </a:r>
                      <a:r>
                        <a:rPr lang="en-US" sz="2400" kern="1200" baseline="0" dirty="0" err="1" smtClean="0">
                          <a:ln w="0"/>
                          <a:solidFill>
                            <a:schemeClr val="dk1"/>
                          </a:solidFill>
                          <a:effectLst/>
                          <a:latin typeface="+mn-lt"/>
                          <a:ea typeface="+mn-ea"/>
                          <a:cs typeface="+mn-cs"/>
                        </a:rPr>
                        <a:t>recherche</a:t>
                      </a:r>
                      <a:r>
                        <a:rPr lang="en-US" sz="2400" kern="1200" baseline="0" dirty="0" smtClean="0">
                          <a:ln w="0"/>
                          <a:solidFill>
                            <a:schemeClr val="dk1"/>
                          </a:solidFill>
                          <a:effectLst/>
                          <a:latin typeface="+mn-lt"/>
                          <a:ea typeface="+mn-ea"/>
                          <a:cs typeface="+mn-cs"/>
                        </a:rPr>
                        <a:t> pour un budget de </a:t>
                      </a:r>
                      <a:r>
                        <a:rPr lang="en-US" sz="3600" dirty="0" smtClean="0">
                          <a:ln w="0"/>
                          <a:effectLst/>
                        </a:rPr>
                        <a:t>10</a:t>
                      </a:r>
                      <a:r>
                        <a:rPr lang="en-US" sz="2400" dirty="0" smtClean="0">
                          <a:ln w="0"/>
                          <a:effectLst/>
                        </a:rPr>
                        <a:t> millions </a:t>
                      </a:r>
                      <a:r>
                        <a:rPr lang="en-US" sz="2400" dirty="0" err="1" smtClean="0">
                          <a:ln w="0"/>
                          <a:effectLst/>
                        </a:rPr>
                        <a:t>d’euros</a:t>
                      </a:r>
                      <a:endParaRPr lang="en-US" sz="2400" b="1" dirty="0" smtClean="0">
                        <a:ln w="0"/>
                        <a:solidFill>
                          <a:schemeClr val="tx1"/>
                        </a:solidFill>
                        <a:effectLst/>
                        <a:latin typeface="+mn-lt"/>
                        <a:cs typeface="Arial" panose="020B0604020202020204" pitchFamily="34" charset="0"/>
                      </a:endParaRPr>
                    </a:p>
                  </a:txBody>
                  <a:tcPr marL="91446" marR="91446"/>
                </a:tc>
                <a:extLst>
                  <a:ext uri="{0D108BD9-81ED-4DB2-BD59-A6C34878D82A}"/>
                </a:extLst>
              </a:tr>
              <a:tr h="3117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err="1" smtClean="0"/>
                        <a:t>également</a:t>
                      </a:r>
                      <a:r>
                        <a:rPr lang="en-US" sz="2400" dirty="0" smtClean="0"/>
                        <a:t>… </a:t>
                      </a:r>
                      <a:r>
                        <a:rPr lang="en-US" sz="3600" dirty="0" smtClean="0"/>
                        <a:t>2</a:t>
                      </a:r>
                      <a:r>
                        <a:rPr lang="en-US" sz="2400" dirty="0" smtClean="0"/>
                        <a:t> millions </a:t>
                      </a:r>
                      <a:r>
                        <a:rPr lang="en-US" sz="2400" dirty="0" err="1" smtClean="0"/>
                        <a:t>d’euros</a:t>
                      </a:r>
                      <a:r>
                        <a:rPr lang="en-US" sz="2400" dirty="0" smtClean="0"/>
                        <a:t> de </a:t>
                      </a:r>
                      <a:r>
                        <a:rPr lang="en-US" sz="2400" dirty="0" err="1" smtClean="0"/>
                        <a:t>fonds</a:t>
                      </a:r>
                      <a:r>
                        <a:rPr lang="en-US" sz="2400" dirty="0" smtClean="0"/>
                        <a:t> de </a:t>
                      </a:r>
                      <a:r>
                        <a:rPr lang="en-US" sz="2400" dirty="0" err="1" smtClean="0"/>
                        <a:t>recherche</a:t>
                      </a:r>
                      <a:r>
                        <a:rPr lang="en-US" sz="2400" dirty="0" smtClean="0"/>
                        <a:t> </a:t>
                      </a:r>
                      <a:r>
                        <a:rPr lang="en-US" sz="2400" dirty="0" err="1" smtClean="0"/>
                        <a:t>acquis</a:t>
                      </a:r>
                      <a:r>
                        <a:rPr lang="en-US" sz="2400" dirty="0" smtClean="0"/>
                        <a:t> par </a:t>
                      </a:r>
                      <a:r>
                        <a:rPr lang="en-US" sz="2400" dirty="0" err="1" smtClean="0"/>
                        <a:t>Nireas</a:t>
                      </a:r>
                      <a:r>
                        <a:rPr lang="en-US" sz="2400" dirty="0" smtClean="0"/>
                        <a:t> pour son </a:t>
                      </a:r>
                      <a:r>
                        <a:rPr lang="en-US" sz="2400" dirty="0" err="1" smtClean="0"/>
                        <a:t>partenariat</a:t>
                      </a:r>
                      <a:r>
                        <a:rPr lang="en-US" sz="2400" dirty="0" smtClean="0"/>
                        <a:t> </a:t>
                      </a:r>
                      <a:r>
                        <a:rPr lang="en-US" sz="2400" dirty="0" err="1" smtClean="0"/>
                        <a:t>dans</a:t>
                      </a:r>
                      <a:r>
                        <a:rPr lang="en-US" sz="2400" dirty="0" smtClean="0"/>
                        <a:t> </a:t>
                      </a:r>
                      <a:r>
                        <a:rPr lang="en-US" sz="2400" dirty="0" err="1" smtClean="0"/>
                        <a:t>d’autres</a:t>
                      </a:r>
                      <a:r>
                        <a:rPr lang="en-US" sz="2400" dirty="0" smtClean="0"/>
                        <a:t> </a:t>
                      </a:r>
                      <a:r>
                        <a:rPr lang="en-US" sz="2400" dirty="0" err="1" smtClean="0"/>
                        <a:t>projets</a:t>
                      </a:r>
                      <a:r>
                        <a:rPr lang="en-US" sz="2400" dirty="0" smtClean="0"/>
                        <a:t> de </a:t>
                      </a:r>
                      <a:r>
                        <a:rPr lang="en-US" sz="2400" dirty="0" err="1" smtClean="0"/>
                        <a:t>recherche</a:t>
                      </a:r>
                      <a:endParaRPr lang="en-US" sz="2400" dirty="0" smtClean="0">
                        <a:solidFill>
                          <a:schemeClr val="tx1"/>
                        </a:solidFill>
                        <a:latin typeface="+mn-lt"/>
                        <a:cs typeface="Arial" panose="020B0604020202020204" pitchFamily="34" charset="0"/>
                      </a:endParaRPr>
                    </a:p>
                  </a:txBody>
                  <a:tcPr marL="91446" marR="91446"/>
                </a:tc>
                <a:extLst>
                  <a:ext uri="{0D108BD9-81ED-4DB2-BD59-A6C34878D82A}"/>
                </a:extLst>
              </a:tr>
              <a:tr h="3117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600" dirty="0" smtClean="0">
                          <a:ln w="0"/>
                          <a:effectLst/>
                        </a:rPr>
                        <a:t>35</a:t>
                      </a:r>
                      <a:r>
                        <a:rPr lang="en-US" sz="2400" dirty="0" smtClean="0">
                          <a:ln w="0"/>
                          <a:effectLst/>
                        </a:rPr>
                        <a:t> </a:t>
                      </a:r>
                      <a:r>
                        <a:rPr lang="en-US" sz="2400" dirty="0" err="1" smtClean="0">
                          <a:ln w="0"/>
                          <a:effectLst/>
                        </a:rPr>
                        <a:t>chercheurs</a:t>
                      </a:r>
                      <a:r>
                        <a:rPr lang="en-US" sz="2400" dirty="0" smtClean="0">
                          <a:ln w="0"/>
                          <a:effectLst/>
                        </a:rPr>
                        <a:t> </a:t>
                      </a:r>
                      <a:r>
                        <a:rPr lang="en-US" sz="2400" dirty="0" err="1" smtClean="0">
                          <a:ln w="0"/>
                          <a:effectLst/>
                        </a:rPr>
                        <a:t>sont</a:t>
                      </a:r>
                      <a:r>
                        <a:rPr lang="en-US" sz="2400" dirty="0" smtClean="0">
                          <a:ln w="0"/>
                          <a:effectLst/>
                        </a:rPr>
                        <a:t> </a:t>
                      </a:r>
                      <a:r>
                        <a:rPr lang="en-US" sz="2400" dirty="0" err="1" smtClean="0">
                          <a:ln w="0"/>
                          <a:effectLst/>
                        </a:rPr>
                        <a:t>actuellement</a:t>
                      </a:r>
                      <a:r>
                        <a:rPr lang="en-US" sz="2400" dirty="0" smtClean="0">
                          <a:ln w="0"/>
                          <a:effectLst/>
                        </a:rPr>
                        <a:t> </a:t>
                      </a:r>
                      <a:r>
                        <a:rPr lang="en-US" sz="2400" dirty="0" err="1" smtClean="0">
                          <a:ln w="0"/>
                          <a:effectLst/>
                        </a:rPr>
                        <a:t>embauchés</a:t>
                      </a:r>
                      <a:r>
                        <a:rPr lang="en-US" sz="2400" dirty="0" smtClean="0">
                          <a:ln w="0"/>
                          <a:effectLst/>
                        </a:rPr>
                        <a:t> par </a:t>
                      </a:r>
                      <a:r>
                        <a:rPr lang="en-US" sz="2400" dirty="0" err="1" smtClean="0">
                          <a:ln w="0"/>
                          <a:effectLst/>
                        </a:rPr>
                        <a:t>Nireas</a:t>
                      </a:r>
                      <a:endParaRPr lang="en-US" sz="2400" dirty="0" smtClean="0">
                        <a:ln w="0"/>
                        <a:solidFill>
                          <a:schemeClr val="tx1"/>
                        </a:solidFill>
                        <a:effectLst/>
                        <a:latin typeface="+mn-lt"/>
                        <a:cs typeface="Arial" panose="020B0604020202020204" pitchFamily="34" charset="0"/>
                      </a:endParaRPr>
                    </a:p>
                  </a:txBody>
                  <a:tcPr marL="91446" marR="91446"/>
                </a:tc>
                <a:extLst>
                  <a:ext uri="{0D108BD9-81ED-4DB2-BD59-A6C34878D82A}"/>
                </a:extLst>
              </a:tr>
            </a:tbl>
          </a:graphicData>
        </a:graphic>
      </p:graphicFrame>
      <p:sp>
        <p:nvSpPr>
          <p:cNvPr id="2" name="Rectangle 1"/>
          <p:cNvSpPr/>
          <p:nvPr/>
        </p:nvSpPr>
        <p:spPr>
          <a:xfrm>
            <a:off x="381000" y="990600"/>
            <a:ext cx="5596340" cy="523220"/>
          </a:xfrm>
          <a:prstGeom prst="rect">
            <a:avLst/>
          </a:prstGeom>
        </p:spPr>
        <p:txBody>
          <a:bodyPr wrap="square">
            <a:spAutoFit/>
          </a:bodyPr>
          <a:lstStyle/>
          <a:p>
            <a:r>
              <a:rPr lang="en-US" sz="2800" i="1" dirty="0" err="1" smtClean="0">
                <a:solidFill>
                  <a:schemeClr val="bg1"/>
                </a:solidFill>
                <a:latin typeface="+mn-lt"/>
              </a:rPr>
              <a:t>Nireas</a:t>
            </a:r>
            <a:r>
              <a:rPr lang="en-US" sz="2800" i="1" dirty="0" smtClean="0">
                <a:solidFill>
                  <a:schemeClr val="bg1"/>
                </a:solidFill>
                <a:latin typeface="+mn-lt"/>
              </a:rPr>
              <a:t> : </a:t>
            </a:r>
            <a:r>
              <a:rPr lang="en-US" sz="2800" i="1" dirty="0" err="1" smtClean="0">
                <a:solidFill>
                  <a:schemeClr val="bg1"/>
                </a:solidFill>
                <a:latin typeface="+mn-lt"/>
              </a:rPr>
              <a:t>Projets</a:t>
            </a:r>
            <a:r>
              <a:rPr lang="en-US" sz="2800" i="1" dirty="0" smtClean="0">
                <a:solidFill>
                  <a:schemeClr val="bg1"/>
                </a:solidFill>
                <a:latin typeface="+mn-lt"/>
              </a:rPr>
              <a:t> de </a:t>
            </a:r>
            <a:r>
              <a:rPr lang="en-US" sz="2800" i="1" dirty="0" err="1" smtClean="0">
                <a:solidFill>
                  <a:schemeClr val="bg1"/>
                </a:solidFill>
                <a:latin typeface="+mn-lt"/>
              </a:rPr>
              <a:t>recherche</a:t>
            </a:r>
            <a:endParaRPr lang="en-US" sz="2400" i="1" dirty="0">
              <a:solidFill>
                <a:schemeClr val="bg1"/>
              </a:solidFill>
              <a:latin typeface="+mn-lt"/>
              <a:ea typeface="Calibri" panose="020F050202020403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603" b="6897"/>
          <a:stretch/>
        </p:blipFill>
        <p:spPr bwMode="auto">
          <a:xfrm>
            <a:off x="3352800" y="76200"/>
            <a:ext cx="2465387"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265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48905"/>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81000" y="914400"/>
            <a:ext cx="7315200" cy="584776"/>
          </a:xfrm>
          <a:prstGeom prst="rect">
            <a:avLst/>
          </a:prstGeom>
        </p:spPr>
        <p:txBody>
          <a:bodyPr wrap="square">
            <a:spAutoFit/>
          </a:bodyPr>
          <a:lstStyle/>
          <a:p>
            <a:r>
              <a:rPr lang="en-US" sz="3200" i="1" dirty="0" smtClean="0">
                <a:solidFill>
                  <a:schemeClr val="bg1"/>
                </a:solidFill>
                <a:latin typeface="+mn-lt"/>
              </a:rPr>
              <a:t>C</a:t>
            </a:r>
            <a:r>
              <a:rPr lang="en-US" sz="2800" i="1" dirty="0" smtClean="0">
                <a:solidFill>
                  <a:schemeClr val="bg1"/>
                </a:solidFill>
                <a:latin typeface="+mn-lt"/>
              </a:rPr>
              <a:t>entre de Neuroscience </a:t>
            </a:r>
            <a:r>
              <a:rPr lang="en-US" sz="2800" i="1" dirty="0" err="1" smtClean="0">
                <a:solidFill>
                  <a:schemeClr val="bg1"/>
                </a:solidFill>
                <a:latin typeface="+mn-lt"/>
              </a:rPr>
              <a:t>Appliquée</a:t>
            </a:r>
            <a:r>
              <a:rPr lang="en-US" sz="2800" i="1" dirty="0" smtClean="0">
                <a:solidFill>
                  <a:schemeClr val="bg1"/>
                </a:solidFill>
                <a:latin typeface="+mn-lt"/>
              </a:rPr>
              <a:t> </a:t>
            </a:r>
            <a:r>
              <a:rPr lang="en-US" sz="3200" i="1" dirty="0" smtClean="0">
                <a:solidFill>
                  <a:schemeClr val="bg1"/>
                </a:solidFill>
                <a:latin typeface="+mn-lt"/>
              </a:rPr>
              <a:t>CAN</a:t>
            </a:r>
            <a:endParaRPr lang="en-US" sz="3200" i="1" dirty="0">
              <a:solidFill>
                <a:schemeClr val="bg1"/>
              </a:solidFill>
              <a:latin typeface="+mn-lt"/>
            </a:endParaRPr>
          </a:p>
        </p:txBody>
      </p:sp>
      <p:sp>
        <p:nvSpPr>
          <p:cNvPr id="9" name="Text Box 7"/>
          <p:cNvSpPr txBox="1">
            <a:spLocks noChangeArrowheads="1"/>
          </p:cNvSpPr>
          <p:nvPr/>
        </p:nvSpPr>
        <p:spPr bwMode="auto">
          <a:xfrm>
            <a:off x="609600" y="3124200"/>
            <a:ext cx="7391400" cy="2843856"/>
          </a:xfrm>
          <a:prstGeom prst="rect">
            <a:avLst/>
          </a:prstGeom>
          <a:noFill/>
          <a:ln w="9525">
            <a:noFill/>
            <a:miter lim="800000"/>
            <a:headEnd/>
            <a:tailEnd/>
          </a:ln>
          <a:effectLst/>
        </p:spPr>
        <p:txBody>
          <a:bodyPr wrap="square">
            <a:spAutoFit/>
          </a:bodyPr>
          <a:lstStyle/>
          <a:p>
            <a:pPr algn="ctr">
              <a:lnSpc>
                <a:spcPct val="70000"/>
              </a:lnSpc>
              <a:spcBef>
                <a:spcPts val="1200"/>
              </a:spcBef>
              <a:spcAft>
                <a:spcPts val="1200"/>
              </a:spcAft>
            </a:pPr>
            <a:r>
              <a:rPr lang="en-US" sz="2400" b="1" dirty="0">
                <a:latin typeface="+mj-lt"/>
              </a:rPr>
              <a:t>Fofi Constantinidou, Ph.D., CCC-S</a:t>
            </a:r>
          </a:p>
          <a:p>
            <a:pPr algn="ctr">
              <a:lnSpc>
                <a:spcPct val="50000"/>
              </a:lnSpc>
              <a:spcBef>
                <a:spcPts val="1200"/>
              </a:spcBef>
              <a:spcAft>
                <a:spcPts val="1200"/>
              </a:spcAft>
            </a:pPr>
            <a:r>
              <a:rPr lang="en-US" sz="2400" b="1" dirty="0" err="1" smtClean="0">
                <a:latin typeface="+mj-lt"/>
              </a:rPr>
              <a:t>chercheuse</a:t>
            </a:r>
            <a:r>
              <a:rPr lang="en-US" sz="2400" b="1" dirty="0" smtClean="0">
                <a:latin typeface="+mj-lt"/>
              </a:rPr>
              <a:t> ACRM et ASHA</a:t>
            </a:r>
          </a:p>
          <a:p>
            <a:pPr algn="ctr">
              <a:lnSpc>
                <a:spcPct val="50000"/>
              </a:lnSpc>
              <a:spcBef>
                <a:spcPts val="1200"/>
              </a:spcBef>
              <a:spcAft>
                <a:spcPts val="1200"/>
              </a:spcAft>
            </a:pPr>
            <a:r>
              <a:rPr lang="en-US" sz="2400" b="1" dirty="0" err="1" smtClean="0">
                <a:latin typeface="+mj-lt"/>
              </a:rPr>
              <a:t>Professeur</a:t>
            </a:r>
            <a:r>
              <a:rPr lang="en-US" sz="2400" b="1" dirty="0" smtClean="0">
                <a:latin typeface="+mj-lt"/>
              </a:rPr>
              <a:t> de Troubles du </a:t>
            </a:r>
            <a:r>
              <a:rPr lang="en-US" sz="2400" b="1" dirty="0" err="1" smtClean="0">
                <a:latin typeface="+mj-lt"/>
              </a:rPr>
              <a:t>Langage</a:t>
            </a:r>
            <a:r>
              <a:rPr lang="en-US" sz="2400" b="1" dirty="0" smtClean="0">
                <a:latin typeface="+mj-lt"/>
              </a:rPr>
              <a:t> et de</a:t>
            </a:r>
          </a:p>
          <a:p>
            <a:pPr algn="ctr">
              <a:lnSpc>
                <a:spcPct val="50000"/>
              </a:lnSpc>
              <a:spcBef>
                <a:spcPts val="1200"/>
              </a:spcBef>
              <a:spcAft>
                <a:spcPts val="1200"/>
              </a:spcAft>
            </a:pPr>
            <a:r>
              <a:rPr lang="en-US" sz="2400" b="1" dirty="0" err="1" smtClean="0">
                <a:latin typeface="+mj-lt"/>
              </a:rPr>
              <a:t>Neuropsychologie</a:t>
            </a:r>
            <a:r>
              <a:rPr lang="en-US" sz="2400" b="1" dirty="0" smtClean="0">
                <a:latin typeface="+mj-lt"/>
              </a:rPr>
              <a:t> </a:t>
            </a:r>
            <a:r>
              <a:rPr lang="en-US" sz="2400" b="1" dirty="0" err="1" smtClean="0">
                <a:latin typeface="+mj-lt"/>
              </a:rPr>
              <a:t>clinique</a:t>
            </a:r>
            <a:r>
              <a:rPr lang="en-US" sz="2400" b="1" dirty="0" smtClean="0">
                <a:latin typeface="+mj-lt"/>
              </a:rPr>
              <a:t> </a:t>
            </a:r>
          </a:p>
          <a:p>
            <a:pPr algn="ctr">
              <a:lnSpc>
                <a:spcPct val="50000"/>
              </a:lnSpc>
              <a:spcBef>
                <a:spcPts val="1200"/>
              </a:spcBef>
              <a:spcAft>
                <a:spcPts val="1200"/>
              </a:spcAft>
            </a:pPr>
            <a:r>
              <a:rPr lang="en-US" sz="2400" b="1" dirty="0" err="1" smtClean="0">
                <a:latin typeface="+mj-lt"/>
              </a:rPr>
              <a:t>Directrice</a:t>
            </a:r>
            <a:r>
              <a:rPr lang="en-US" sz="2400" b="1" dirty="0" smtClean="0">
                <a:latin typeface="+mj-lt"/>
              </a:rPr>
              <a:t> du Centre de Neuroscience </a:t>
            </a:r>
            <a:r>
              <a:rPr lang="en-US" sz="2400" b="1" dirty="0" err="1" smtClean="0">
                <a:latin typeface="+mj-lt"/>
              </a:rPr>
              <a:t>Appliquée</a:t>
            </a:r>
            <a:endParaRPr lang="en-US" sz="2400" b="1" dirty="0" smtClean="0">
              <a:latin typeface="+mj-lt"/>
            </a:endParaRPr>
          </a:p>
          <a:p>
            <a:pPr algn="ctr">
              <a:lnSpc>
                <a:spcPct val="50000"/>
              </a:lnSpc>
              <a:spcBef>
                <a:spcPts val="1200"/>
              </a:spcBef>
              <a:spcAft>
                <a:spcPts val="1200"/>
              </a:spcAft>
            </a:pPr>
            <a:r>
              <a:rPr lang="en-US" sz="2400" b="1" dirty="0" err="1" smtClean="0">
                <a:latin typeface="+mj-lt"/>
              </a:rPr>
              <a:t>Département</a:t>
            </a:r>
            <a:r>
              <a:rPr lang="en-US" sz="2400" b="1" dirty="0" smtClean="0">
                <a:latin typeface="+mj-lt"/>
              </a:rPr>
              <a:t> de </a:t>
            </a:r>
            <a:r>
              <a:rPr lang="en-US" sz="2400" b="1" dirty="0" err="1" smtClean="0">
                <a:latin typeface="+mj-lt"/>
              </a:rPr>
              <a:t>Psychologie</a:t>
            </a:r>
            <a:endParaRPr lang="en-US" sz="2400" b="1" dirty="0">
              <a:latin typeface="+mj-lt"/>
            </a:endParaRPr>
          </a:p>
        </p:txBody>
      </p:sp>
      <p:pic>
        <p:nvPicPr>
          <p:cNvPr id="10" name="Picture 1"/>
          <p:cNvPicPr>
            <a:picLocks noChangeAspect="1" noChangeArrowheads="1"/>
          </p:cNvPicPr>
          <p:nvPr/>
        </p:nvPicPr>
        <p:blipFill>
          <a:blip r:embed="rId4" cstate="print"/>
          <a:srcRect/>
          <a:stretch>
            <a:fillRect/>
          </a:stretch>
        </p:blipFill>
        <p:spPr bwMode="auto">
          <a:xfrm>
            <a:off x="2209800" y="1752600"/>
            <a:ext cx="4562475" cy="954130"/>
          </a:xfrm>
          <a:prstGeom prst="rect">
            <a:avLst/>
          </a:prstGeom>
          <a:noFill/>
          <a:ln w="9525">
            <a:noFill/>
            <a:miter lim="800000"/>
            <a:headEnd/>
            <a:tailEnd/>
          </a:ln>
        </p:spPr>
      </p:pic>
    </p:spTree>
    <p:extLst>
      <p:ext uri="{BB962C8B-B14F-4D97-AF65-F5344CB8AC3E}">
        <p14:creationId xmlns:p14="http://schemas.microsoft.com/office/powerpoint/2010/main" val="2471942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7"/>
          <p:cNvSpPr txBox="1">
            <a:spLocks noGrp="1"/>
          </p:cNvSpPr>
          <p:nvPr>
            <p:ph idx="1"/>
          </p:nvPr>
        </p:nvSpPr>
        <p:spPr>
          <a:xfrm>
            <a:off x="381000" y="1066800"/>
            <a:ext cx="8229600" cy="523220"/>
          </a:xfrm>
        </p:spPr>
        <p:txBody>
          <a:bodyPr rtlCol="0">
            <a:spAutoFit/>
          </a:bodyPr>
          <a:lstStyle/>
          <a:p>
            <a:pPr marL="0" indent="0" algn="just" eaLnBrk="1" fontAlgn="auto" hangingPunct="1">
              <a:spcBef>
                <a:spcPts val="600"/>
              </a:spcBef>
              <a:spcAft>
                <a:spcPts val="600"/>
              </a:spcAft>
              <a:buFontTx/>
              <a:buNone/>
              <a:defRPr/>
            </a:pPr>
            <a:r>
              <a:rPr lang="en-US" altLang="en-US" sz="2800" i="1" dirty="0" err="1" smtClean="0">
                <a:solidFill>
                  <a:schemeClr val="bg1"/>
                </a:solidFill>
                <a:ea typeface="ＭＳ Ｐゴシック" panose="020B0600070205080204" pitchFamily="34" charset="-128"/>
              </a:rPr>
              <a:t>Succès</a:t>
            </a:r>
            <a:r>
              <a:rPr lang="en-US" altLang="en-US" sz="2800" i="1" dirty="0" smtClean="0">
                <a:solidFill>
                  <a:schemeClr val="bg1"/>
                </a:solidFill>
                <a:ea typeface="ＭＳ Ｐゴシック" panose="020B0600070205080204" pitchFamily="34" charset="-128"/>
              </a:rPr>
              <a:t> de CAN</a:t>
            </a:r>
            <a:endParaRPr lang="en-US" sz="2800" i="1" kern="0" dirty="0" smtClean="0">
              <a:solidFill>
                <a:schemeClr val="bg1"/>
              </a:solidFill>
            </a:endParaRPr>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48905"/>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81000" y="1676400"/>
            <a:ext cx="8458200" cy="4687437"/>
          </a:xfrm>
          <a:prstGeom prst="rect">
            <a:avLst/>
          </a:prstGeom>
        </p:spPr>
        <p:txBody>
          <a:bodyPr wrap="square">
            <a:spAutoFit/>
          </a:bodyPr>
          <a:lstStyle/>
          <a:p>
            <a:pPr marL="0" indent="-274320" algn="just" eaLnBrk="1" hangingPunct="1">
              <a:lnSpc>
                <a:spcPct val="110000"/>
              </a:lnSpc>
              <a:spcBef>
                <a:spcPts val="600"/>
              </a:spcBef>
              <a:spcAft>
                <a:spcPts val="600"/>
              </a:spcAft>
              <a:buFont typeface="Wingdings" panose="05000000000000000000" pitchFamily="2" charset="2"/>
              <a:buChar char="§"/>
              <a:defRPr/>
            </a:pPr>
            <a:r>
              <a:rPr lang="fr-FR" sz="2400" dirty="0" smtClean="0">
                <a:latin typeface="+mn-lt"/>
              </a:rPr>
              <a:t>Depuis sa création en 2011, le CAN a participé à plusieurs projets financés et a obtenu des fonds supplémentaires importants de la part de l'UE et du secteur neuroscientifique</a:t>
            </a:r>
          </a:p>
          <a:p>
            <a:pPr marL="0" indent="-274320" algn="just" eaLnBrk="1" hangingPunct="1">
              <a:lnSpc>
                <a:spcPct val="110000"/>
              </a:lnSpc>
              <a:spcBef>
                <a:spcPts val="600"/>
              </a:spcBef>
              <a:spcAft>
                <a:spcPts val="600"/>
              </a:spcAft>
              <a:buFont typeface="Wingdings" panose="05000000000000000000" pitchFamily="2" charset="2"/>
              <a:buChar char="§"/>
              <a:defRPr/>
            </a:pPr>
            <a:r>
              <a:rPr lang="fr-FR" sz="2400" dirty="0" smtClean="0">
                <a:latin typeface="+mn-lt"/>
              </a:rPr>
              <a:t>Il a embauché plus de 20 nouveaux chercheurs </a:t>
            </a:r>
          </a:p>
          <a:p>
            <a:pPr marL="0" indent="-274320" algn="just" eaLnBrk="1" hangingPunct="1">
              <a:lnSpc>
                <a:spcPct val="110000"/>
              </a:lnSpc>
              <a:spcBef>
                <a:spcPts val="600"/>
              </a:spcBef>
              <a:spcAft>
                <a:spcPts val="600"/>
              </a:spcAft>
              <a:buFont typeface="Wingdings" panose="05000000000000000000" pitchFamily="2" charset="2"/>
              <a:buChar char="§"/>
              <a:defRPr/>
            </a:pPr>
            <a:r>
              <a:rPr lang="fr-FR" sz="2400" dirty="0" smtClean="0">
                <a:latin typeface="+mn-lt"/>
              </a:rPr>
              <a:t>Il a élargi l'équipe de recherche originelle et a créé une nouvelle équipe de recherche pour une expertise complémentaire</a:t>
            </a:r>
          </a:p>
          <a:p>
            <a:pPr marL="0" indent="-274320" algn="just" eaLnBrk="1" hangingPunct="1">
              <a:lnSpc>
                <a:spcPct val="110000"/>
              </a:lnSpc>
              <a:spcBef>
                <a:spcPts val="0"/>
              </a:spcBef>
              <a:spcAft>
                <a:spcPts val="600"/>
              </a:spcAft>
              <a:buFont typeface="Wingdings" panose="05000000000000000000" pitchFamily="2" charset="2"/>
              <a:buChar char="§"/>
              <a:defRPr/>
            </a:pPr>
            <a:r>
              <a:rPr lang="fr-FR" sz="2400" dirty="0" smtClean="0">
                <a:latin typeface="+mn-lt"/>
              </a:rPr>
              <a:t>Il a développé l’infrastructure physique destinée à l’expérimentation (les locaux et l’équipement)</a:t>
            </a:r>
          </a:p>
          <a:p>
            <a:pPr marL="0" indent="-274320" algn="just" eaLnBrk="1" hangingPunct="1">
              <a:lnSpc>
                <a:spcPct val="110000"/>
              </a:lnSpc>
              <a:spcBef>
                <a:spcPts val="600"/>
              </a:spcBef>
              <a:spcAft>
                <a:spcPts val="600"/>
              </a:spcAft>
              <a:buFont typeface="Wingdings" panose="05000000000000000000" pitchFamily="2" charset="2"/>
              <a:buChar char="§"/>
              <a:defRPr/>
            </a:pPr>
            <a:r>
              <a:rPr lang="fr-FR" sz="2400" dirty="0" smtClean="0">
                <a:latin typeface="+mn-lt"/>
              </a:rPr>
              <a:t>Il a développé d’importants réseaux de recherche locaux et internationaux</a:t>
            </a:r>
            <a:endParaRPr lang="fr-FR" sz="2400" dirty="0">
              <a:latin typeface="+mn-lt"/>
            </a:endParaRPr>
          </a:p>
        </p:txBody>
      </p:sp>
    </p:spTree>
    <p:extLst>
      <p:ext uri="{BB962C8B-B14F-4D97-AF65-F5344CB8AC3E}">
        <p14:creationId xmlns:p14="http://schemas.microsoft.com/office/powerpoint/2010/main" val="1266575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7"/>
          <p:cNvSpPr txBox="1">
            <a:spLocks noGrp="1"/>
          </p:cNvSpPr>
          <p:nvPr>
            <p:ph idx="1"/>
          </p:nvPr>
        </p:nvSpPr>
        <p:spPr>
          <a:xfrm>
            <a:off x="457200" y="1680150"/>
            <a:ext cx="8229600" cy="461665"/>
          </a:xfrm>
        </p:spPr>
        <p:txBody>
          <a:bodyPr rtlCol="0">
            <a:spAutoFit/>
          </a:bodyPr>
          <a:lstStyle/>
          <a:p>
            <a:pPr marL="0" indent="0" algn="just" eaLnBrk="1" fontAlgn="auto" hangingPunct="1">
              <a:spcBef>
                <a:spcPts val="600"/>
              </a:spcBef>
              <a:spcAft>
                <a:spcPts val="600"/>
              </a:spcAft>
              <a:buFontTx/>
              <a:buNone/>
              <a:defRPr/>
            </a:pPr>
            <a:endParaRPr lang="en-US" sz="2400" kern="0" dirty="0" smtClean="0">
              <a:solidFill>
                <a:prstClr val="black"/>
              </a:solidFill>
            </a:endParaRPr>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48905"/>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68005"/>
            <a:ext cx="4897906" cy="6298472"/>
          </a:xfrm>
          <a:prstGeom prst="rect">
            <a:avLst/>
          </a:prstGeom>
        </p:spPr>
      </p:pic>
    </p:spTree>
    <p:extLst>
      <p:ext uri="{BB962C8B-B14F-4D97-AF65-F5344CB8AC3E}">
        <p14:creationId xmlns:p14="http://schemas.microsoft.com/office/powerpoint/2010/main" val="143587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81000" y="1066800"/>
            <a:ext cx="5638800" cy="523220"/>
          </a:xfrm>
          <a:prstGeom prst="rect">
            <a:avLst/>
          </a:prstGeom>
        </p:spPr>
        <p:txBody>
          <a:bodyPr wrap="square">
            <a:spAutoFit/>
          </a:bodyPr>
          <a:lstStyle/>
          <a:p>
            <a:pPr eaLnBrk="1" hangingPunct="1">
              <a:defRPr/>
            </a:pPr>
            <a:r>
              <a:rPr lang="en-US" sz="2800" i="1" dirty="0" err="1" smtClean="0">
                <a:solidFill>
                  <a:schemeClr val="bg1"/>
                </a:solidFill>
                <a:latin typeface="+mn-lt"/>
                <a:cs typeface="Arial" charset="0"/>
              </a:rPr>
              <a:t>Financement</a:t>
            </a:r>
            <a:r>
              <a:rPr lang="en-US" sz="2800" i="1" dirty="0" smtClean="0">
                <a:solidFill>
                  <a:schemeClr val="bg1"/>
                </a:solidFill>
                <a:latin typeface="+mn-lt"/>
                <a:cs typeface="Arial" charset="0"/>
              </a:rPr>
              <a:t> </a:t>
            </a:r>
            <a:r>
              <a:rPr lang="en-US" sz="2800" i="1" dirty="0">
                <a:solidFill>
                  <a:schemeClr val="bg1"/>
                </a:solidFill>
                <a:latin typeface="+mn-lt"/>
                <a:cs typeface="Arial" charset="0"/>
              </a:rPr>
              <a:t>i</a:t>
            </a:r>
            <a:r>
              <a:rPr lang="en-US" sz="2800" i="1" dirty="0" smtClean="0">
                <a:solidFill>
                  <a:schemeClr val="bg1"/>
                </a:solidFill>
                <a:latin typeface="+mn-lt"/>
                <a:cs typeface="Arial" charset="0"/>
              </a:rPr>
              <a:t>nterne</a:t>
            </a:r>
            <a:endParaRPr lang="el-GR" sz="2800" i="1" dirty="0">
              <a:solidFill>
                <a:schemeClr val="bg1"/>
              </a:solidFill>
              <a:latin typeface="+mn-lt"/>
              <a:cs typeface="Arial" charset="0"/>
            </a:endParaRPr>
          </a:p>
        </p:txBody>
      </p:sp>
      <p:sp>
        <p:nvSpPr>
          <p:cNvPr id="8" name="Content Placeholder 7"/>
          <p:cNvSpPr txBox="1">
            <a:spLocks noGrp="1"/>
          </p:cNvSpPr>
          <p:nvPr>
            <p:ph idx="1"/>
          </p:nvPr>
        </p:nvSpPr>
        <p:spPr>
          <a:xfrm>
            <a:off x="457200" y="1680150"/>
            <a:ext cx="8229600" cy="4708981"/>
          </a:xfrm>
        </p:spPr>
        <p:txBody>
          <a:bodyPr rtlCol="0">
            <a:spAutoFit/>
          </a:bodyPr>
          <a:lstStyle/>
          <a:p>
            <a:pPr marL="0" indent="0" algn="just" eaLnBrk="1" fontAlgn="auto" hangingPunct="1">
              <a:spcBef>
                <a:spcPts val="600"/>
              </a:spcBef>
              <a:spcAft>
                <a:spcPts val="600"/>
              </a:spcAft>
              <a:buFontTx/>
              <a:buNone/>
              <a:defRPr/>
            </a:pPr>
            <a:r>
              <a:rPr lang="fr-FR" sz="2400" kern="0" dirty="0" smtClean="0">
                <a:solidFill>
                  <a:prstClr val="black"/>
                </a:solidFill>
              </a:rPr>
              <a:t>L'Université de Chypre soutient et encourage la recherche en allouant une part importante de son budget aux activités et aux programmes de recherche entrepris par son personnel académique. </a:t>
            </a:r>
          </a:p>
          <a:p>
            <a:pPr algn="just">
              <a:spcBef>
                <a:spcPts val="600"/>
              </a:spcBef>
              <a:spcAft>
                <a:spcPts val="600"/>
              </a:spcAft>
              <a:buFont typeface="Arial" charset="0"/>
              <a:buNone/>
              <a:defRPr/>
            </a:pPr>
            <a:r>
              <a:rPr lang="fr-FR" sz="2400" dirty="0" smtClean="0"/>
              <a:t>UCY dépense </a:t>
            </a:r>
            <a:r>
              <a:rPr lang="fr-FR" sz="2400" b="1" dirty="0" smtClean="0"/>
              <a:t>2,4%</a:t>
            </a:r>
            <a:r>
              <a:rPr lang="fr-FR" sz="2400" dirty="0" smtClean="0"/>
              <a:t> de son budget total pour le financement de</a:t>
            </a:r>
          </a:p>
          <a:p>
            <a:pPr algn="just">
              <a:spcBef>
                <a:spcPts val="600"/>
              </a:spcBef>
              <a:spcAft>
                <a:spcPts val="600"/>
              </a:spcAft>
              <a:buFont typeface="Arial" charset="0"/>
              <a:buNone/>
              <a:defRPr/>
            </a:pPr>
            <a:r>
              <a:rPr lang="fr-FR" sz="2400" dirty="0" smtClean="0"/>
              <a:t>programmes et d’activités de recherche :</a:t>
            </a:r>
          </a:p>
          <a:p>
            <a:pPr marL="400050" indent="-400050" algn="just" eaLnBrk="1" fontAlgn="auto" hangingPunct="1">
              <a:spcBef>
                <a:spcPts val="600"/>
              </a:spcBef>
              <a:spcAft>
                <a:spcPts val="600"/>
              </a:spcAft>
              <a:buFont typeface="+mj-lt"/>
              <a:buAutoNum type="romanUcPeriod"/>
              <a:defRPr/>
            </a:pPr>
            <a:r>
              <a:rPr lang="fr-FR" sz="2400" b="1" kern="0" dirty="0" smtClean="0">
                <a:solidFill>
                  <a:prstClr val="black"/>
                </a:solidFill>
              </a:rPr>
              <a:t>Programme de recherche internes</a:t>
            </a:r>
          </a:p>
          <a:p>
            <a:pPr marL="400050" indent="-400050" algn="just" eaLnBrk="1" fontAlgn="auto" hangingPunct="1">
              <a:spcBef>
                <a:spcPts val="600"/>
              </a:spcBef>
              <a:spcAft>
                <a:spcPts val="600"/>
              </a:spcAft>
              <a:buFont typeface="+mj-lt"/>
              <a:buAutoNum type="romanUcPeriod" startAt="2"/>
              <a:defRPr/>
            </a:pPr>
            <a:r>
              <a:rPr lang="fr-FR" sz="2400" b="1" kern="0" dirty="0" smtClean="0">
                <a:solidFill>
                  <a:prstClr val="black"/>
                </a:solidFill>
              </a:rPr>
              <a:t>Activités de recherche</a:t>
            </a:r>
          </a:p>
          <a:p>
            <a:pPr marL="400050" indent="-400050" algn="just" eaLnBrk="1" fontAlgn="auto" hangingPunct="1">
              <a:spcBef>
                <a:spcPts val="600"/>
              </a:spcBef>
              <a:spcAft>
                <a:spcPts val="600"/>
              </a:spcAft>
              <a:buFont typeface="+mj-lt"/>
              <a:buAutoNum type="romanUcPeriod" startAt="3"/>
              <a:defRPr/>
            </a:pPr>
            <a:r>
              <a:rPr lang="fr-FR" sz="2400" b="1" kern="0" dirty="0" smtClean="0">
                <a:solidFill>
                  <a:prstClr val="black"/>
                </a:solidFill>
              </a:rPr>
              <a:t> Fonds de démarrage</a:t>
            </a:r>
          </a:p>
          <a:p>
            <a:pPr marL="400050" indent="-400050" algn="just" eaLnBrk="1" fontAlgn="auto" hangingPunct="1">
              <a:spcBef>
                <a:spcPts val="600"/>
              </a:spcBef>
              <a:spcAft>
                <a:spcPts val="600"/>
              </a:spcAft>
              <a:buFont typeface="+mj-lt"/>
              <a:buAutoNum type="romanUcPeriod" startAt="3"/>
              <a:defRPr/>
            </a:pPr>
            <a:r>
              <a:rPr lang="fr-FR" sz="2400" b="1" kern="0" dirty="0" smtClean="0">
                <a:solidFill>
                  <a:prstClr val="black"/>
                </a:solidFill>
              </a:rPr>
              <a:t> Brevets</a:t>
            </a:r>
            <a:endParaRPr lang="fr-FR" sz="2400" kern="0" dirty="0" smtClean="0">
              <a:solidFill>
                <a:prstClr val="black"/>
              </a:solidFill>
            </a:endParaRPr>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48905"/>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990600"/>
            <a:ext cx="8229600" cy="457200"/>
          </a:xfrm>
        </p:spPr>
        <p:txBody>
          <a:bodyPr>
            <a:noAutofit/>
          </a:bodyPr>
          <a:lstStyle/>
          <a:p>
            <a:pPr algn="l">
              <a:defRPr/>
            </a:pPr>
            <a:r>
              <a:rPr lang="en-US" sz="2800" i="1" kern="0" dirty="0" smtClean="0">
                <a:solidFill>
                  <a:schemeClr val="bg1"/>
                </a:solidFill>
                <a:latin typeface="+mn-lt"/>
              </a:rPr>
              <a:t>I. </a:t>
            </a:r>
            <a:r>
              <a:rPr lang="en-US" sz="2800" i="1" kern="0" dirty="0" err="1" smtClean="0">
                <a:solidFill>
                  <a:schemeClr val="bg1"/>
                </a:solidFill>
                <a:latin typeface="+mn-lt"/>
              </a:rPr>
              <a:t>Programmes</a:t>
            </a:r>
            <a:r>
              <a:rPr lang="en-US" sz="2800" i="1" kern="0" dirty="0" smtClean="0">
                <a:solidFill>
                  <a:schemeClr val="bg1"/>
                </a:solidFill>
                <a:latin typeface="+mn-lt"/>
              </a:rPr>
              <a:t> de </a:t>
            </a:r>
            <a:r>
              <a:rPr lang="en-US" sz="2800" i="1" kern="0" dirty="0" err="1" smtClean="0">
                <a:solidFill>
                  <a:schemeClr val="bg1"/>
                </a:solidFill>
                <a:latin typeface="+mn-lt"/>
              </a:rPr>
              <a:t>recherche</a:t>
            </a:r>
            <a:r>
              <a:rPr lang="en-US" sz="2800" i="1" kern="0" dirty="0" smtClean="0">
                <a:solidFill>
                  <a:schemeClr val="bg1"/>
                </a:solidFill>
                <a:latin typeface="+mn-lt"/>
              </a:rPr>
              <a:t> internes</a:t>
            </a:r>
            <a:endParaRPr lang="el-GR" sz="2800" i="1" dirty="0">
              <a:solidFill>
                <a:schemeClr val="bg1"/>
              </a:solidFill>
              <a:latin typeface="+mn-lt"/>
            </a:endParaRPr>
          </a:p>
        </p:txBody>
      </p:sp>
      <p:sp>
        <p:nvSpPr>
          <p:cNvPr id="7" name="Content Placeholder 6"/>
          <p:cNvSpPr txBox="1">
            <a:spLocks noGrp="1"/>
          </p:cNvSpPr>
          <p:nvPr>
            <p:ph idx="1"/>
          </p:nvPr>
        </p:nvSpPr>
        <p:spPr>
          <a:xfrm>
            <a:off x="-76200" y="1662529"/>
            <a:ext cx="8991600" cy="4739758"/>
          </a:xfrm>
        </p:spPr>
        <p:txBody>
          <a:bodyPr wrap="square" rtlCol="0">
            <a:spAutoFit/>
          </a:bodyPr>
          <a:lstStyle/>
          <a:p>
            <a:pPr algn="just">
              <a:spcBef>
                <a:spcPts val="0"/>
              </a:spcBef>
              <a:spcAft>
                <a:spcPts val="600"/>
              </a:spcAft>
              <a:buFont typeface="Arial" charset="0"/>
              <a:buNone/>
              <a:defRPr/>
            </a:pPr>
            <a:r>
              <a:rPr lang="en-US" sz="2400" kern="0" dirty="0" smtClean="0">
                <a:solidFill>
                  <a:prstClr val="black"/>
                </a:solidFill>
              </a:rPr>
              <a:t>	</a:t>
            </a:r>
            <a:r>
              <a:rPr lang="fr-CA" sz="2200" kern="0" dirty="0" smtClean="0">
                <a:solidFill>
                  <a:prstClr val="black"/>
                </a:solidFill>
              </a:rPr>
              <a:t>Les programmes de recherche internes durent généralement deux ans et sont menés sur la base d'une proposition, d'un calendrier et d'un budget spécifiques. Ils sont approuvés par le Comité de recherche, à la suite d'une évaluation externe par deux examinateurs indépendants de haut niveau académique. En 2016, 118 propositions ont été soumises pour financement et 33 d'entre elles ont obtenu un financement.</a:t>
            </a:r>
          </a:p>
          <a:p>
            <a:pPr marL="357188" indent="0" algn="just" eaLnBrk="1" fontAlgn="auto" hangingPunct="1">
              <a:spcBef>
                <a:spcPts val="0"/>
              </a:spcBef>
              <a:spcAft>
                <a:spcPts val="600"/>
              </a:spcAft>
              <a:buFontTx/>
              <a:buNone/>
              <a:defRPr/>
            </a:pPr>
            <a:r>
              <a:rPr lang="fr-CA" sz="2200" kern="0" dirty="0" smtClean="0">
                <a:solidFill>
                  <a:prstClr val="black"/>
                </a:solidFill>
              </a:rPr>
              <a:t>Globalement, les programmes de recherche internes ont pour mission de renforcer les collaborations entre les chercheurs de l’Université et les chercheurs et centres de recherche externes, les chercheurs associés du troisième cycle, etc. Il espère de cette manière stimuler les activités de recherche et motiver les chercheurs. </a:t>
            </a:r>
          </a:p>
          <a:p>
            <a:pPr marL="357188" indent="0" algn="ctr" eaLnBrk="1" fontAlgn="auto" hangingPunct="1">
              <a:spcBef>
                <a:spcPts val="0"/>
              </a:spcBef>
              <a:spcAft>
                <a:spcPts val="600"/>
              </a:spcAft>
              <a:buFontTx/>
              <a:buNone/>
              <a:defRPr/>
            </a:pPr>
            <a:r>
              <a:rPr lang="fr-CA" sz="2400" b="1" i="1" kern="0" dirty="0">
                <a:solidFill>
                  <a:prstClr val="black"/>
                </a:solidFill>
              </a:rPr>
              <a:t>Le financement interne total des projets de recherche a atteint </a:t>
            </a:r>
            <a:r>
              <a:rPr lang="fr-CA" sz="2400" b="1" i="1" kern="0" dirty="0" smtClean="0">
                <a:solidFill>
                  <a:prstClr val="black"/>
                </a:solidFill>
              </a:rPr>
              <a:t>451 422 </a:t>
            </a:r>
            <a:r>
              <a:rPr lang="fr-CA" sz="2400" b="1" i="1" kern="0" dirty="0">
                <a:solidFill>
                  <a:prstClr val="black"/>
                </a:solidFill>
              </a:rPr>
              <a:t>€ en </a:t>
            </a:r>
            <a:r>
              <a:rPr lang="fr-CA" sz="2400" b="1" i="1" kern="0" dirty="0" smtClean="0">
                <a:solidFill>
                  <a:prstClr val="black"/>
                </a:solidFill>
              </a:rPr>
              <a:t>2015</a:t>
            </a:r>
            <a:endParaRPr lang="en-US" sz="2400" b="1" i="1" kern="0" dirty="0" smtClean="0">
              <a:solidFill>
                <a:prstClr val="black"/>
              </a:solidFill>
            </a:endParaRPr>
          </a:p>
        </p:txBody>
      </p:sp>
      <p:pic>
        <p:nvPicPr>
          <p:cNvPr id="5"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81000" y="1676400"/>
            <a:ext cx="8229600" cy="4754563"/>
          </a:xfrm>
        </p:spPr>
        <p:txBody>
          <a:bodyPr/>
          <a:lstStyle/>
          <a:p>
            <a:pPr algn="ctr">
              <a:buFont typeface="Arial" panose="020B0604020202020204" pitchFamily="34" charset="0"/>
              <a:buNone/>
            </a:pPr>
            <a:r>
              <a:rPr lang="en-US" altLang="en-US" dirty="0" smtClean="0"/>
              <a:t>Les sources de </a:t>
            </a:r>
            <a:r>
              <a:rPr lang="en-US" altLang="en-US" dirty="0" err="1" smtClean="0"/>
              <a:t>financement</a:t>
            </a:r>
            <a:r>
              <a:rPr lang="en-US" altLang="en-US" dirty="0" smtClean="0"/>
              <a:t> pour la </a:t>
            </a:r>
            <a:r>
              <a:rPr lang="en-US" altLang="en-US" dirty="0" err="1" smtClean="0"/>
              <a:t>recherche</a:t>
            </a:r>
            <a:r>
              <a:rPr lang="en-US" altLang="en-US" dirty="0" smtClean="0"/>
              <a:t> et </a:t>
            </a:r>
            <a:r>
              <a:rPr lang="en-US" altLang="en-US" dirty="0" err="1" smtClean="0"/>
              <a:t>l’innovation</a:t>
            </a:r>
            <a:r>
              <a:rPr lang="en-US" altLang="en-US" dirty="0" smtClean="0"/>
              <a:t> </a:t>
            </a:r>
            <a:r>
              <a:rPr lang="en-US" altLang="en-US" dirty="0" err="1" smtClean="0"/>
              <a:t>à</a:t>
            </a:r>
            <a:r>
              <a:rPr lang="en-US" altLang="en-US" dirty="0" smtClean="0"/>
              <a:t> </a:t>
            </a:r>
            <a:r>
              <a:rPr lang="en-US" altLang="en-US" dirty="0" err="1" smtClean="0"/>
              <a:t>l’Université</a:t>
            </a:r>
            <a:r>
              <a:rPr lang="en-US" altLang="en-US" dirty="0" smtClean="0"/>
              <a:t> de </a:t>
            </a:r>
            <a:r>
              <a:rPr lang="en-US" altLang="en-US" dirty="0" err="1" smtClean="0"/>
              <a:t>Chypre</a:t>
            </a:r>
            <a:r>
              <a:rPr lang="en-US" altLang="en-US" dirty="0" smtClean="0"/>
              <a:t> </a:t>
            </a:r>
            <a:br>
              <a:rPr lang="en-US" altLang="en-US" dirty="0" smtClean="0"/>
            </a:br>
            <a:r>
              <a:rPr lang="en-US" altLang="en-US" dirty="0" err="1" smtClean="0"/>
              <a:t>sont</a:t>
            </a:r>
            <a:r>
              <a:rPr lang="en-US" altLang="en-US" dirty="0" smtClean="0"/>
              <a:t> </a:t>
            </a:r>
            <a:r>
              <a:rPr lang="en-US" altLang="en-US" dirty="0" err="1" smtClean="0"/>
              <a:t>divisées</a:t>
            </a:r>
            <a:r>
              <a:rPr lang="en-US" altLang="en-US" dirty="0" smtClean="0"/>
              <a:t> en </a:t>
            </a:r>
            <a:r>
              <a:rPr lang="en-US" altLang="en-US" dirty="0" err="1" smtClean="0"/>
              <a:t>deux</a:t>
            </a:r>
            <a:r>
              <a:rPr lang="en-US" altLang="en-US" dirty="0" smtClean="0"/>
              <a:t> </a:t>
            </a:r>
            <a:r>
              <a:rPr lang="en-US" altLang="en-US" dirty="0" err="1" smtClean="0"/>
              <a:t>catégories</a:t>
            </a:r>
            <a:r>
              <a:rPr lang="en-US" altLang="en-US" dirty="0" smtClean="0"/>
              <a:t> : </a:t>
            </a:r>
            <a:br>
              <a:rPr lang="en-US" altLang="en-US" dirty="0" smtClean="0"/>
            </a:br>
            <a:r>
              <a:rPr lang="en-US" altLang="en-US" dirty="0" smtClean="0"/>
              <a:t>sources </a:t>
            </a:r>
            <a:r>
              <a:rPr lang="en-US" altLang="en-US" b="1" i="1" dirty="0" smtClean="0"/>
              <a:t>internes</a:t>
            </a:r>
            <a:r>
              <a:rPr lang="en-US" altLang="en-US" i="1" dirty="0" smtClean="0"/>
              <a:t> </a:t>
            </a:r>
            <a:r>
              <a:rPr lang="en-US" altLang="en-US" dirty="0" smtClean="0"/>
              <a:t>et sources </a:t>
            </a:r>
            <a:r>
              <a:rPr lang="en-US" altLang="en-US" b="1" i="1" dirty="0" err="1" smtClean="0"/>
              <a:t>externes</a:t>
            </a:r>
            <a:r>
              <a:rPr lang="en-US" altLang="en-US" dirty="0" smtClean="0"/>
              <a:t>.</a:t>
            </a:r>
            <a:endParaRPr lang="el-GR" altLang="en-US" dirty="0" smtClean="0"/>
          </a:p>
        </p:txBody>
      </p:sp>
      <p:sp>
        <p:nvSpPr>
          <p:cNvPr id="4" name="Rectangle 3"/>
          <p:cNvSpPr/>
          <p:nvPr/>
        </p:nvSpPr>
        <p:spPr>
          <a:xfrm>
            <a:off x="533400" y="1066800"/>
            <a:ext cx="6781800" cy="523220"/>
          </a:xfrm>
          <a:prstGeom prst="rect">
            <a:avLst/>
          </a:prstGeom>
        </p:spPr>
        <p:txBody>
          <a:bodyPr wrap="square">
            <a:spAutoFit/>
          </a:bodyPr>
          <a:lstStyle/>
          <a:p>
            <a:pPr eaLnBrk="1" hangingPunct="1">
              <a:defRPr/>
            </a:pPr>
            <a:r>
              <a:rPr lang="en-US" sz="2800" i="1" dirty="0" err="1" smtClean="0">
                <a:solidFill>
                  <a:schemeClr val="bg1"/>
                </a:solidFill>
                <a:latin typeface="+mn-lt"/>
                <a:cs typeface="Arial" charset="0"/>
              </a:rPr>
              <a:t>Financement</a:t>
            </a:r>
            <a:r>
              <a:rPr lang="en-US" sz="2800" i="1" dirty="0" smtClean="0">
                <a:solidFill>
                  <a:schemeClr val="bg1"/>
                </a:solidFill>
                <a:latin typeface="+mn-lt"/>
                <a:cs typeface="Arial" charset="0"/>
              </a:rPr>
              <a:t> de la </a:t>
            </a:r>
            <a:r>
              <a:rPr lang="en-US" sz="2800" i="1" dirty="0" err="1" smtClean="0">
                <a:solidFill>
                  <a:schemeClr val="bg1"/>
                </a:solidFill>
                <a:latin typeface="+mn-lt"/>
                <a:cs typeface="Arial" charset="0"/>
              </a:rPr>
              <a:t>recherche</a:t>
            </a:r>
            <a:endParaRPr lang="el-GR" sz="2800" i="1" dirty="0">
              <a:solidFill>
                <a:schemeClr val="bg1"/>
              </a:solidFill>
              <a:latin typeface="+mn-lt"/>
              <a:cs typeface="Arial" charset="0"/>
            </a:endParaRPr>
          </a:p>
        </p:txBody>
      </p:sp>
      <p:pic>
        <p:nvPicPr>
          <p:cNvPr id="5" name="Picture 1"/>
          <p:cNvPicPr>
            <a:picLocks noChangeAspect="1" noChangeArrowheads="1"/>
          </p:cNvPicPr>
          <p:nvPr/>
        </p:nvPicPr>
        <p:blipFill>
          <a:blip r:embed="rId3">
            <a:lum bright="10000"/>
          </a:blip>
          <a:srcRect/>
          <a:stretch>
            <a:fillRect/>
          </a:stretch>
        </p:blipFill>
        <p:spPr bwMode="auto">
          <a:xfrm>
            <a:off x="3124200" y="4552950"/>
            <a:ext cx="3124200" cy="2076450"/>
          </a:xfrm>
          <a:prstGeom prst="rect">
            <a:avLst/>
          </a:prstGeom>
          <a:ln>
            <a:noFill/>
          </a:ln>
          <a:effectLst>
            <a:outerShdw blurRad="292100" dist="139700" dir="2700000" algn="tl" rotWithShape="0">
              <a:srgbClr val="333333">
                <a:alpha val="65000"/>
              </a:srgbClr>
            </a:outerShdw>
          </a:effectLst>
        </p:spPr>
      </p:pic>
      <p:pic>
        <p:nvPicPr>
          <p:cNvPr id="6"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228600" y="762000"/>
            <a:ext cx="8229600" cy="838200"/>
          </a:xfrm>
        </p:spPr>
        <p:txBody>
          <a:bodyPr>
            <a:normAutofit/>
          </a:bodyPr>
          <a:lstStyle/>
          <a:p>
            <a:pPr algn="l">
              <a:defRPr/>
            </a:pPr>
            <a:r>
              <a:rPr lang="en-US" sz="2800" b="1" i="1" kern="0" dirty="0" smtClean="0">
                <a:solidFill>
                  <a:schemeClr val="bg1"/>
                </a:solidFill>
              </a:rPr>
              <a:t> </a:t>
            </a:r>
            <a:r>
              <a:rPr lang="en-US" sz="2800" i="1" kern="0" dirty="0" smtClean="0">
                <a:solidFill>
                  <a:schemeClr val="bg1"/>
                </a:solidFill>
              </a:rPr>
              <a:t>II</a:t>
            </a:r>
            <a:r>
              <a:rPr lang="en-US" sz="2800" b="1" i="1" kern="0" dirty="0" smtClean="0">
                <a:solidFill>
                  <a:schemeClr val="bg1"/>
                </a:solidFill>
              </a:rPr>
              <a:t>. </a:t>
            </a:r>
            <a:r>
              <a:rPr lang="en-US" sz="2800" i="1" kern="0" dirty="0" err="1" smtClean="0">
                <a:solidFill>
                  <a:schemeClr val="bg1"/>
                </a:solidFill>
              </a:rPr>
              <a:t>Activités</a:t>
            </a:r>
            <a:r>
              <a:rPr lang="en-US" sz="2800" i="1" kern="0" dirty="0" smtClean="0">
                <a:solidFill>
                  <a:schemeClr val="bg1"/>
                </a:solidFill>
              </a:rPr>
              <a:t> de </a:t>
            </a:r>
            <a:r>
              <a:rPr lang="en-US" sz="2800" i="1" kern="0" dirty="0" err="1" smtClean="0">
                <a:solidFill>
                  <a:schemeClr val="bg1"/>
                </a:solidFill>
              </a:rPr>
              <a:t>recherche</a:t>
            </a:r>
            <a:endParaRPr lang="el-GR" sz="2800" i="1" dirty="0">
              <a:solidFill>
                <a:schemeClr val="bg1"/>
              </a:solidFill>
            </a:endParaRPr>
          </a:p>
        </p:txBody>
      </p:sp>
      <p:sp>
        <p:nvSpPr>
          <p:cNvPr id="6" name="TextBox 5"/>
          <p:cNvSpPr txBox="1"/>
          <p:nvPr/>
        </p:nvSpPr>
        <p:spPr>
          <a:xfrm>
            <a:off x="304800" y="1659553"/>
            <a:ext cx="8382000" cy="5262979"/>
          </a:xfrm>
          <a:prstGeom prst="rect">
            <a:avLst/>
          </a:prstGeom>
          <a:noFill/>
        </p:spPr>
        <p:txBody>
          <a:bodyPr wrap="square">
            <a:spAutoFit/>
          </a:bodyPr>
          <a:lstStyle/>
          <a:p>
            <a:pPr algn="just" eaLnBrk="1" fontAlgn="auto" hangingPunct="1">
              <a:spcBef>
                <a:spcPts val="0"/>
              </a:spcBef>
              <a:spcAft>
                <a:spcPts val="0"/>
              </a:spcAft>
              <a:defRPr/>
            </a:pPr>
            <a:r>
              <a:rPr lang="fr-FR" sz="2400" kern="0" dirty="0" smtClean="0">
                <a:solidFill>
                  <a:prstClr val="black"/>
                </a:solidFill>
                <a:latin typeface="+mn-lt"/>
                <a:cs typeface="Arial" charset="0"/>
              </a:rPr>
              <a:t>Le financement des activités de recherche provient directement du budget de l'Université et s'applique à tous les membres du personnel enseignant-chercheur : conférenciers, professeurs adjoints, professeurs associés et professeurs. Ce type de financement soutient : </a:t>
            </a:r>
          </a:p>
          <a:p>
            <a:pPr algn="just" eaLnBrk="1" fontAlgn="auto" hangingPunct="1">
              <a:spcBef>
                <a:spcPts val="0"/>
              </a:spcBef>
              <a:spcAft>
                <a:spcPts val="0"/>
              </a:spcAft>
              <a:buFont typeface="Arial" pitchFamily="34" charset="0"/>
              <a:buChar char="•"/>
              <a:defRPr/>
            </a:pPr>
            <a:r>
              <a:rPr lang="fr-FR" sz="2400" kern="0" dirty="0" smtClean="0">
                <a:solidFill>
                  <a:prstClr val="black"/>
                </a:solidFill>
                <a:latin typeface="+mn-lt"/>
                <a:cs typeface="Arial" charset="0"/>
              </a:rPr>
              <a:t> la diffusion des résultats de recherche</a:t>
            </a:r>
          </a:p>
          <a:p>
            <a:pPr algn="just" eaLnBrk="1" fontAlgn="auto" hangingPunct="1">
              <a:spcBef>
                <a:spcPts val="0"/>
              </a:spcBef>
              <a:spcAft>
                <a:spcPts val="0"/>
              </a:spcAft>
              <a:buFont typeface="Arial" pitchFamily="34" charset="0"/>
              <a:buChar char="•"/>
              <a:defRPr/>
            </a:pPr>
            <a:r>
              <a:rPr lang="fr-FR" sz="2400" kern="0" dirty="0" smtClean="0">
                <a:solidFill>
                  <a:prstClr val="black"/>
                </a:solidFill>
                <a:latin typeface="+mn-lt"/>
                <a:cs typeface="Arial" charset="0"/>
              </a:rPr>
              <a:t> la mobilité des chercheurs</a:t>
            </a:r>
          </a:p>
          <a:p>
            <a:pPr algn="just" eaLnBrk="1" fontAlgn="auto" hangingPunct="1">
              <a:spcBef>
                <a:spcPts val="0"/>
              </a:spcBef>
              <a:spcAft>
                <a:spcPts val="0"/>
              </a:spcAft>
              <a:buFont typeface="Arial" pitchFamily="34" charset="0"/>
              <a:buChar char="•"/>
              <a:defRPr/>
            </a:pPr>
            <a:r>
              <a:rPr lang="fr-FR" sz="2400" kern="0" dirty="0" smtClean="0">
                <a:solidFill>
                  <a:prstClr val="black"/>
                </a:solidFill>
                <a:latin typeface="+mn-lt"/>
                <a:cs typeface="Arial" charset="0"/>
              </a:rPr>
              <a:t> la construction de réseaux </a:t>
            </a:r>
          </a:p>
          <a:p>
            <a:pPr algn="just" eaLnBrk="1" fontAlgn="auto" hangingPunct="1">
              <a:spcBef>
                <a:spcPts val="0"/>
              </a:spcBef>
              <a:spcAft>
                <a:spcPts val="0"/>
              </a:spcAft>
              <a:buFont typeface="Arial" pitchFamily="34" charset="0"/>
              <a:buChar char="•"/>
              <a:defRPr/>
            </a:pPr>
            <a:r>
              <a:rPr lang="fr-FR" sz="2400" kern="0" dirty="0" smtClean="0">
                <a:solidFill>
                  <a:prstClr val="black"/>
                </a:solidFill>
                <a:latin typeface="+mn-lt"/>
                <a:cs typeface="Arial" charset="0"/>
              </a:rPr>
              <a:t> la participation à des conférences scientifiques internationales</a:t>
            </a:r>
          </a:p>
          <a:p>
            <a:pPr algn="just" eaLnBrk="1" fontAlgn="auto" hangingPunct="1">
              <a:spcBef>
                <a:spcPts val="0"/>
              </a:spcBef>
              <a:spcAft>
                <a:spcPts val="0"/>
              </a:spcAft>
              <a:buFont typeface="Arial" pitchFamily="34" charset="0"/>
              <a:buChar char="•"/>
              <a:defRPr/>
            </a:pPr>
            <a:r>
              <a:rPr lang="fr-FR" sz="2400" kern="0" dirty="0">
                <a:solidFill>
                  <a:prstClr val="black"/>
                </a:solidFill>
                <a:latin typeface="+mn-lt"/>
                <a:cs typeface="Arial" charset="0"/>
              </a:rPr>
              <a:t> </a:t>
            </a:r>
            <a:r>
              <a:rPr lang="fr-FR" sz="2400" kern="0" dirty="0" smtClean="0">
                <a:solidFill>
                  <a:prstClr val="black"/>
                </a:solidFill>
                <a:latin typeface="+mn-lt"/>
                <a:cs typeface="Arial" charset="0"/>
              </a:rPr>
              <a:t>le renforcement de la recherche en collaboration avec d’autres universités et d’autres organismes de recherche</a:t>
            </a:r>
          </a:p>
          <a:p>
            <a:pPr algn="just" eaLnBrk="1" fontAlgn="auto" hangingPunct="1">
              <a:spcBef>
                <a:spcPts val="0"/>
              </a:spcBef>
              <a:spcAft>
                <a:spcPts val="0"/>
              </a:spcAft>
              <a:buFont typeface="Arial" pitchFamily="34" charset="0"/>
              <a:buChar char="•"/>
              <a:defRPr/>
            </a:pPr>
            <a:r>
              <a:rPr lang="fr-FR" sz="2400" kern="0" dirty="0" smtClean="0">
                <a:solidFill>
                  <a:prstClr val="black"/>
                </a:solidFill>
                <a:latin typeface="+mn-lt"/>
                <a:cs typeface="Arial" charset="0"/>
              </a:rPr>
              <a:t> autres</a:t>
            </a:r>
          </a:p>
          <a:p>
            <a:pPr algn="ctr" eaLnBrk="1" hangingPunct="1">
              <a:defRPr/>
            </a:pPr>
            <a:r>
              <a:rPr lang="fr-FR" sz="2400" b="1" i="1" kern="0" dirty="0" smtClean="0">
                <a:solidFill>
                  <a:prstClr val="black"/>
                </a:solidFill>
                <a:latin typeface="+mn-lt"/>
                <a:cs typeface="Arial" charset="0"/>
              </a:rPr>
              <a:t>Le financement total des activités de recherche en 2015 s'élève à 1 224 374 € </a:t>
            </a:r>
            <a:endParaRPr lang="fr-FR" sz="2400" b="1" i="1" kern="0" dirty="0">
              <a:solidFill>
                <a:prstClr val="black"/>
              </a:solidFill>
              <a:latin typeface="+mn-lt"/>
              <a:cs typeface="Arial" charset="0"/>
            </a:endParaRPr>
          </a:p>
        </p:txBody>
      </p:sp>
      <p:pic>
        <p:nvPicPr>
          <p:cNvPr id="4"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3"/>
          <p:cNvSpPr>
            <a:spLocks noGrp="1"/>
          </p:cNvSpPr>
          <p:nvPr>
            <p:ph type="title"/>
          </p:nvPr>
        </p:nvSpPr>
        <p:spPr>
          <a:xfrm>
            <a:off x="381000" y="609600"/>
            <a:ext cx="8229600" cy="1143000"/>
          </a:xfrm>
        </p:spPr>
        <p:txBody>
          <a:bodyPr/>
          <a:lstStyle/>
          <a:p>
            <a:pPr algn="l"/>
            <a:r>
              <a:rPr lang="en-US" altLang="en-US" sz="2800" i="1" dirty="0" smtClean="0">
                <a:solidFill>
                  <a:schemeClr val="bg1"/>
                </a:solidFill>
              </a:rPr>
              <a:t>III</a:t>
            </a:r>
            <a:r>
              <a:rPr lang="en-US" altLang="en-US" sz="2800" b="1" i="1" dirty="0" smtClean="0">
                <a:solidFill>
                  <a:schemeClr val="bg1"/>
                </a:solidFill>
              </a:rPr>
              <a:t>. </a:t>
            </a:r>
            <a:r>
              <a:rPr lang="en-US" altLang="en-US" sz="2800" i="1" dirty="0" err="1" smtClean="0">
                <a:solidFill>
                  <a:schemeClr val="bg1"/>
                </a:solidFill>
              </a:rPr>
              <a:t>Fonds</a:t>
            </a:r>
            <a:r>
              <a:rPr lang="en-US" altLang="en-US" sz="2800" i="1" dirty="0" smtClean="0">
                <a:solidFill>
                  <a:schemeClr val="bg1"/>
                </a:solidFill>
              </a:rPr>
              <a:t> de </a:t>
            </a:r>
            <a:r>
              <a:rPr lang="en-US" altLang="en-US" sz="2800" i="1" dirty="0" err="1" smtClean="0">
                <a:solidFill>
                  <a:schemeClr val="bg1"/>
                </a:solidFill>
              </a:rPr>
              <a:t>démarrage</a:t>
            </a:r>
            <a:endParaRPr lang="el-GR" altLang="en-US" sz="2800" i="1" dirty="0" smtClean="0">
              <a:solidFill>
                <a:schemeClr val="bg1"/>
              </a:solidFill>
            </a:endParaRPr>
          </a:p>
        </p:txBody>
      </p:sp>
      <p:sp>
        <p:nvSpPr>
          <p:cNvPr id="8" name="Content Placeholder 2"/>
          <p:cNvSpPr txBox="1">
            <a:spLocks/>
          </p:cNvSpPr>
          <p:nvPr/>
        </p:nvSpPr>
        <p:spPr>
          <a:xfrm>
            <a:off x="76200" y="1524000"/>
            <a:ext cx="8763000"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charset="0"/>
              <a:buNone/>
              <a:defRPr/>
            </a:pPr>
            <a:endParaRPr lang="en-GB" sz="2400" b="1" dirty="0" smtClean="0">
              <a:solidFill>
                <a:sysClr val="windowText" lastClr="000000"/>
              </a:solidFill>
            </a:endParaRPr>
          </a:p>
          <a:p>
            <a:pPr algn="just">
              <a:buNone/>
              <a:defRPr/>
            </a:pPr>
            <a:r>
              <a:rPr lang="fr-CA" sz="2400" b="1" dirty="0" smtClean="0">
                <a:solidFill>
                  <a:sysClr val="windowText" lastClr="000000"/>
                </a:solidFill>
              </a:rPr>
              <a:t>	</a:t>
            </a:r>
            <a:r>
              <a:rPr lang="fr-CA" sz="2400" dirty="0" smtClean="0">
                <a:solidFill>
                  <a:sysClr val="windowText" lastClr="000000"/>
                </a:solidFill>
              </a:rPr>
              <a:t>La politique de fonds de démarrage a été lancée en mai 2004 pour encourager les activités de recherche du personnel universitaire nouvellement recruté. Le financement au démarrage soutient principalement les infrastructures (équipements de laboratoire) et/ou d’autres ressources. Son objectif est de rendre la recherche efficace et compétitive afin d’attirer des financements externes. Le financement est approuvé par le Comité de Recherche après évaluation de la candidature et une fois que le candidat a été reçu en entretien. </a:t>
            </a:r>
          </a:p>
          <a:p>
            <a:pPr algn="just" fontAlgn="auto">
              <a:spcAft>
                <a:spcPts val="0"/>
              </a:spcAft>
              <a:buFont typeface="Arial" pitchFamily="34" charset="0"/>
              <a:buNone/>
              <a:defRPr/>
            </a:pPr>
            <a:endParaRPr lang="en-US" sz="2400" dirty="0" smtClean="0">
              <a:solidFill>
                <a:sysClr val="windowText" lastClr="000000"/>
              </a:solidFill>
            </a:endParaRPr>
          </a:p>
          <a:p>
            <a:pPr indent="11113" algn="ctr">
              <a:buFont typeface="Arial" pitchFamily="34" charset="0"/>
              <a:buNone/>
              <a:defRPr/>
            </a:pPr>
            <a:r>
              <a:rPr lang="fr-FR" sz="2400" b="1" i="1" dirty="0" smtClean="0">
                <a:solidFill>
                  <a:sysClr val="windowText" lastClr="000000"/>
                </a:solidFill>
              </a:rPr>
              <a:t>En 2015, le financement total a atteint 182 877 € </a:t>
            </a:r>
            <a:br>
              <a:rPr lang="fr-FR" sz="2400" b="1" i="1" dirty="0" smtClean="0">
                <a:solidFill>
                  <a:sysClr val="windowText" lastClr="000000"/>
                </a:solidFill>
              </a:rPr>
            </a:br>
            <a:r>
              <a:rPr lang="fr-FR" sz="2400" b="1" i="1" dirty="0" smtClean="0">
                <a:solidFill>
                  <a:sysClr val="windowText" lastClr="000000"/>
                </a:solidFill>
              </a:rPr>
              <a:t>13 propositions ont été financées</a:t>
            </a:r>
          </a:p>
          <a:p>
            <a:pPr algn="just" fontAlgn="auto">
              <a:spcAft>
                <a:spcPts val="0"/>
              </a:spcAft>
              <a:buFont typeface="Arial" pitchFamily="34" charset="0"/>
              <a:buNone/>
              <a:defRPr/>
            </a:pPr>
            <a:endParaRPr lang="en-US" sz="2400" dirty="0" smtClean="0">
              <a:solidFill>
                <a:sysClr val="windowText" lastClr="000000"/>
              </a:solidFill>
            </a:endParaRPr>
          </a:p>
          <a:p>
            <a:pPr indent="11113" algn="just" fontAlgn="auto">
              <a:spcAft>
                <a:spcPts val="0"/>
              </a:spcAft>
              <a:buFont typeface="Arial" pitchFamily="34" charset="0"/>
              <a:buNone/>
              <a:defRPr/>
            </a:pPr>
            <a:endParaRPr lang="en-US" sz="2400" dirty="0">
              <a:solidFill>
                <a:sysClr val="windowText" lastClr="000000"/>
              </a:solidFill>
            </a:endParaRPr>
          </a:p>
        </p:txBody>
      </p:sp>
      <p:pic>
        <p:nvPicPr>
          <p:cNvPr id="4"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649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extBox 9"/>
          <p:cNvSpPr txBox="1">
            <a:spLocks noChangeArrowheads="1"/>
          </p:cNvSpPr>
          <p:nvPr/>
        </p:nvSpPr>
        <p:spPr bwMode="auto">
          <a:xfrm>
            <a:off x="381000" y="990600"/>
            <a:ext cx="4572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2800" i="1" dirty="0" smtClean="0">
                <a:solidFill>
                  <a:prstClr val="white"/>
                </a:solidFill>
              </a:rPr>
              <a:t>IV. Brevets</a:t>
            </a:r>
            <a:endParaRPr lang="el-GR" altLang="el-GR" sz="2800" i="1" dirty="0">
              <a:solidFill>
                <a:prstClr val="white"/>
              </a:solidFill>
            </a:endParaRPr>
          </a:p>
        </p:txBody>
      </p:sp>
      <p:sp>
        <p:nvSpPr>
          <p:cNvPr id="10" name="Content Placeholder 2"/>
          <p:cNvSpPr>
            <a:spLocks noGrp="1"/>
          </p:cNvSpPr>
          <p:nvPr>
            <p:ph idx="1"/>
          </p:nvPr>
        </p:nvSpPr>
        <p:spPr>
          <a:xfrm>
            <a:off x="463550" y="1752600"/>
            <a:ext cx="8229600" cy="4800600"/>
          </a:xfrm>
        </p:spPr>
        <p:txBody>
          <a:bodyPr>
            <a:normAutofit lnSpcReduction="10000"/>
          </a:bodyPr>
          <a:lstStyle/>
          <a:p>
            <a:pPr>
              <a:buFont typeface="Wingdings" panose="05000000000000000000" pitchFamily="2" charset="2"/>
              <a:buChar char="v"/>
              <a:defRPr/>
            </a:pPr>
            <a:r>
              <a:rPr lang="fr-FR" sz="2400" dirty="0" smtClean="0"/>
              <a:t>Comité des Brevets ad-hoc établi en novembre 2007 </a:t>
            </a:r>
          </a:p>
          <a:p>
            <a:pPr>
              <a:buFont typeface="Wingdings" panose="05000000000000000000" pitchFamily="2" charset="2"/>
              <a:buChar char="v"/>
              <a:defRPr/>
            </a:pPr>
            <a:r>
              <a:rPr lang="fr-FR" sz="2400" dirty="0" smtClean="0"/>
              <a:t>Politique sur la propriété intellectuelle adoptée en mars 2015 </a:t>
            </a:r>
          </a:p>
          <a:p>
            <a:pPr>
              <a:buFont typeface="Wingdings" panose="05000000000000000000" pitchFamily="2" charset="2"/>
              <a:buChar char="v"/>
              <a:defRPr/>
            </a:pPr>
            <a:r>
              <a:rPr lang="fr-FR" sz="2400" dirty="0" smtClean="0"/>
              <a:t>13 brevets au total ont été délivrés jusqu’à maintenant !</a:t>
            </a:r>
          </a:p>
          <a:p>
            <a:pPr marL="0" indent="0">
              <a:buFont typeface="Arial" charset="0"/>
              <a:buNone/>
              <a:defRPr/>
            </a:pPr>
            <a:endParaRPr lang="fr-FR" sz="2400" dirty="0" smtClean="0"/>
          </a:p>
          <a:p>
            <a:pPr marL="0" indent="0">
              <a:buFont typeface="Arial" charset="0"/>
              <a:buNone/>
              <a:defRPr/>
            </a:pPr>
            <a:r>
              <a:rPr lang="fr-FR" sz="2400" dirty="0" smtClean="0"/>
              <a:t>	</a:t>
            </a:r>
          </a:p>
          <a:p>
            <a:pPr marL="0" indent="0">
              <a:buFont typeface="Arial" charset="0"/>
              <a:buNone/>
              <a:defRPr/>
            </a:pPr>
            <a:r>
              <a:rPr lang="fr-FR" sz="2400" dirty="0" smtClean="0"/>
              <a:t> 	Bureau de Transfert des Nouvelles Technologies</a:t>
            </a:r>
          </a:p>
          <a:p>
            <a:pPr marL="0" indent="0">
              <a:buFont typeface="Arial" charset="0"/>
              <a:buNone/>
              <a:defRPr/>
            </a:pPr>
            <a:endParaRPr lang="en-US" sz="2400" dirty="0" smtClean="0"/>
          </a:p>
          <a:p>
            <a:pPr>
              <a:buFont typeface="Symbol" panose="05050102010706020507" pitchFamily="18" charset="2"/>
              <a:buChar char="Þ"/>
              <a:defRPr/>
            </a:pPr>
            <a:r>
              <a:rPr lang="fr-CA" sz="2400" dirty="0" smtClean="0"/>
              <a:t>soutenir la communauté scientifique de l'Université de Chypre à obtenir des résultats de recherche commercialisés</a:t>
            </a:r>
          </a:p>
          <a:p>
            <a:pPr>
              <a:buFont typeface="Symbol" panose="05050102010706020507" pitchFamily="18" charset="2"/>
              <a:buChar char="Þ"/>
              <a:defRPr/>
            </a:pPr>
            <a:r>
              <a:rPr lang="fr-CA" sz="2400" dirty="0" smtClean="0"/>
              <a:t>accroître le nombre de brevets délivrés et exploiter les inventions brevetées,</a:t>
            </a:r>
          </a:p>
          <a:p>
            <a:pPr>
              <a:buFont typeface="Symbol" panose="05050102010706020507" pitchFamily="18" charset="2"/>
              <a:buChar char="Þ"/>
              <a:defRPr/>
            </a:pPr>
            <a:r>
              <a:rPr lang="fr-CA" sz="2400" dirty="0" smtClean="0"/>
              <a:t>améliorer la collaboration avec le monde des affaires</a:t>
            </a:r>
            <a:endParaRPr lang="fr-CA" dirty="0" smtClean="0"/>
          </a:p>
        </p:txBody>
      </p:sp>
      <p:sp>
        <p:nvSpPr>
          <p:cNvPr id="11" name="Curved Right Arrow 10"/>
          <p:cNvSpPr/>
          <p:nvPr/>
        </p:nvSpPr>
        <p:spPr>
          <a:xfrm>
            <a:off x="533400" y="3505200"/>
            <a:ext cx="609600" cy="585788"/>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solidFill>
                <a:prstClr val="black"/>
              </a:solidFill>
            </a:endParaRPr>
          </a:p>
        </p:txBody>
      </p:sp>
      <p:pic>
        <p:nvPicPr>
          <p:cNvPr id="5"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776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457200" y="609600"/>
            <a:ext cx="8001000" cy="1143000"/>
          </a:xfrm>
        </p:spPr>
        <p:txBody>
          <a:bodyPr>
            <a:normAutofit/>
          </a:bodyPr>
          <a:lstStyle/>
          <a:p>
            <a:pPr algn="l">
              <a:defRPr/>
            </a:pPr>
            <a:r>
              <a:rPr lang="en-US" sz="2800" i="1" kern="0" dirty="0" err="1" smtClean="0">
                <a:solidFill>
                  <a:schemeClr val="bg1"/>
                </a:solidFill>
              </a:rPr>
              <a:t>Programmes</a:t>
            </a:r>
            <a:r>
              <a:rPr lang="en-US" sz="2800" i="1" kern="0" dirty="0" smtClean="0">
                <a:solidFill>
                  <a:schemeClr val="bg1"/>
                </a:solidFill>
              </a:rPr>
              <a:t> de </a:t>
            </a:r>
            <a:r>
              <a:rPr lang="en-US" sz="2800" i="1" kern="0" dirty="0" err="1" smtClean="0">
                <a:solidFill>
                  <a:schemeClr val="bg1"/>
                </a:solidFill>
              </a:rPr>
              <a:t>financement</a:t>
            </a:r>
            <a:r>
              <a:rPr lang="en-US" sz="2800" i="1" kern="0" dirty="0" smtClean="0">
                <a:solidFill>
                  <a:schemeClr val="bg1"/>
                </a:solidFill>
              </a:rPr>
              <a:t> A.G. </a:t>
            </a:r>
            <a:r>
              <a:rPr lang="en-US" sz="2800" i="1" kern="0" dirty="0" err="1" smtClean="0">
                <a:solidFill>
                  <a:schemeClr val="bg1"/>
                </a:solidFill>
              </a:rPr>
              <a:t>Leventis</a:t>
            </a:r>
            <a:endParaRPr lang="el-GR" sz="2800" dirty="0">
              <a:solidFill>
                <a:schemeClr val="bg1"/>
              </a:solidFill>
            </a:endParaRPr>
          </a:p>
        </p:txBody>
      </p:sp>
      <p:sp>
        <p:nvSpPr>
          <p:cNvPr id="9" name="TextBox 8"/>
          <p:cNvSpPr txBox="1"/>
          <p:nvPr/>
        </p:nvSpPr>
        <p:spPr>
          <a:xfrm>
            <a:off x="0" y="1568450"/>
            <a:ext cx="8915400" cy="4832092"/>
          </a:xfrm>
          <a:prstGeom prst="rect">
            <a:avLst/>
          </a:prstGeom>
          <a:noFill/>
        </p:spPr>
        <p:txBody>
          <a:bodyPr wrap="square">
            <a:spAutoFit/>
          </a:bodyPr>
          <a:lstStyle/>
          <a:p>
            <a:pPr marL="342900" indent="-342900" algn="just" eaLnBrk="1" hangingPunct="1">
              <a:defRPr/>
            </a:pPr>
            <a:r>
              <a:rPr lang="fr-FR" sz="2000" b="1" i="1" kern="0" dirty="0" smtClean="0">
                <a:solidFill>
                  <a:prstClr val="black"/>
                </a:solidFill>
                <a:latin typeface="Arial" charset="0"/>
                <a:cs typeface="Arial" charset="0"/>
              </a:rPr>
              <a:t>	</a:t>
            </a:r>
            <a:r>
              <a:rPr lang="fr-FR" sz="2400" kern="0" dirty="0" smtClean="0">
                <a:solidFill>
                  <a:prstClr val="black"/>
                </a:solidFill>
                <a:latin typeface="+mn-lt"/>
                <a:cs typeface="Arial" charset="0"/>
              </a:rPr>
              <a:t>Depuis 2000, la Fondation A. G. </a:t>
            </a:r>
            <a:r>
              <a:rPr lang="fr-FR" sz="2400" kern="0" dirty="0" err="1" smtClean="0">
                <a:solidFill>
                  <a:prstClr val="black"/>
                </a:solidFill>
                <a:latin typeface="+mn-lt"/>
                <a:cs typeface="Arial" charset="0"/>
              </a:rPr>
              <a:t>Leventis</a:t>
            </a:r>
            <a:r>
              <a:rPr lang="fr-FR" sz="2400" kern="0" dirty="0" smtClean="0">
                <a:solidFill>
                  <a:prstClr val="black"/>
                </a:solidFill>
                <a:latin typeface="+mn-lt"/>
                <a:cs typeface="Arial" charset="0"/>
              </a:rPr>
              <a:t> soutient l'activité de recherche de l'Université de Chypre avec un montant annuel de 140 000 €, afin de financer de nombreux programmes, notamment en recherche fondamentale et plus particulièrement dans le domaine cognitif des sciences humaines.</a:t>
            </a:r>
          </a:p>
          <a:p>
            <a:pPr marL="342900" indent="-342900" algn="just" eaLnBrk="1" hangingPunct="1">
              <a:defRPr/>
            </a:pPr>
            <a:r>
              <a:rPr lang="fr-FR" sz="2400" kern="0" dirty="0" smtClean="0">
                <a:solidFill>
                  <a:prstClr val="black"/>
                </a:solidFill>
                <a:latin typeface="+mn-lt"/>
                <a:cs typeface="Arial" charset="0"/>
              </a:rPr>
              <a:t>	</a:t>
            </a:r>
          </a:p>
          <a:p>
            <a:pPr marL="342900" indent="14288" algn="just" eaLnBrk="1" hangingPunct="1">
              <a:defRPr/>
            </a:pPr>
            <a:r>
              <a:rPr lang="fr-FR" sz="2400" kern="0" dirty="0" smtClean="0">
                <a:solidFill>
                  <a:prstClr val="black"/>
                </a:solidFill>
                <a:latin typeface="+mn-lt"/>
                <a:cs typeface="Arial" charset="0"/>
              </a:rPr>
              <a:t>Ces programmes sont évalués par deux examinateurs extérieurs de haut niveau académique. Les propositions financées sont celles qui ont obtenu les notes d'évaluation les plus élevées et qui ont pleinement satisfait les critères de sélection.</a:t>
            </a:r>
          </a:p>
          <a:p>
            <a:pPr marL="342900" indent="-342900" algn="just" eaLnBrk="1" hangingPunct="1">
              <a:defRPr/>
            </a:pPr>
            <a:endParaRPr lang="fr-FR" sz="2000" kern="0" dirty="0" smtClean="0">
              <a:solidFill>
                <a:prstClr val="black"/>
              </a:solidFill>
              <a:latin typeface="+mn-lt"/>
              <a:cs typeface="Arial" charset="0"/>
            </a:endParaRPr>
          </a:p>
          <a:p>
            <a:pPr marL="342900" indent="-342900" algn="ctr" eaLnBrk="1" fontAlgn="auto" hangingPunct="1">
              <a:spcBef>
                <a:spcPts val="0"/>
              </a:spcBef>
              <a:spcAft>
                <a:spcPts val="0"/>
              </a:spcAft>
              <a:defRPr/>
            </a:pPr>
            <a:r>
              <a:rPr lang="fr-FR" sz="2000" i="1" kern="0" dirty="0" smtClean="0">
                <a:solidFill>
                  <a:prstClr val="black"/>
                </a:solidFill>
                <a:latin typeface="+mn-lt"/>
                <a:cs typeface="Arial" charset="0"/>
              </a:rPr>
              <a:t>	</a:t>
            </a:r>
            <a:r>
              <a:rPr lang="fr-FR" sz="2400" b="1" i="1" kern="0" dirty="0" smtClean="0">
                <a:solidFill>
                  <a:prstClr val="black"/>
                </a:solidFill>
                <a:latin typeface="+mn-lt"/>
                <a:cs typeface="Arial" charset="0"/>
              </a:rPr>
              <a:t>La fondation </a:t>
            </a:r>
            <a:r>
              <a:rPr lang="fr-FR" sz="2400" b="1" i="1" kern="0" dirty="0" err="1" smtClean="0">
                <a:solidFill>
                  <a:prstClr val="black"/>
                </a:solidFill>
                <a:latin typeface="+mn-lt"/>
                <a:cs typeface="Arial" charset="0"/>
              </a:rPr>
              <a:t>Leventis</a:t>
            </a:r>
            <a:r>
              <a:rPr lang="fr-FR" sz="2400" b="1" i="1" kern="0" dirty="0" smtClean="0">
                <a:solidFill>
                  <a:prstClr val="black"/>
                </a:solidFill>
                <a:latin typeface="+mn-lt"/>
                <a:cs typeface="Arial" charset="0"/>
              </a:rPr>
              <a:t> a financé 34 programmes de recherche jusqu’à aujourd’hui</a:t>
            </a:r>
            <a:endParaRPr lang="fr-FR" sz="2400" b="1" kern="0" dirty="0">
              <a:solidFill>
                <a:prstClr val="black"/>
              </a:solidFill>
              <a:latin typeface="+mn-lt"/>
              <a:cs typeface="Arial" charset="0"/>
            </a:endParaRPr>
          </a:p>
        </p:txBody>
      </p:sp>
      <p:pic>
        <p:nvPicPr>
          <p:cNvPr id="4"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Picture 2" descr="C:\Users\User\AppData\Local\Microsoft\Windows\Temporary Internet Files\Content.Outlook\0DCMV34O\leventis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752600"/>
            <a:ext cx="3048000" cy="442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304800" y="3124200"/>
            <a:ext cx="4953000" cy="2677656"/>
          </a:xfrm>
          <a:prstGeom prst="rect">
            <a:avLst/>
          </a:prstGeom>
        </p:spPr>
        <p:txBody>
          <a:bodyPr>
            <a:spAutoFit/>
          </a:bodyPr>
          <a:lstStyle/>
          <a:p>
            <a:pPr algn="ctr" eaLnBrk="1" hangingPunct="1">
              <a:defRPr/>
            </a:pPr>
            <a:r>
              <a:rPr lang="fr-CA" sz="2400" i="1" kern="0" dirty="0" smtClean="0">
                <a:solidFill>
                  <a:prstClr val="black"/>
                </a:solidFill>
                <a:latin typeface="+mn-lt"/>
                <a:cs typeface="Arial" charset="0"/>
              </a:rPr>
              <a:t>Le financement des programmes de la Fondation </a:t>
            </a:r>
            <a:r>
              <a:rPr lang="fr-CA" sz="2400" i="1" kern="0" dirty="0" err="1" smtClean="0">
                <a:solidFill>
                  <a:prstClr val="black"/>
                </a:solidFill>
                <a:latin typeface="+mn-lt"/>
                <a:cs typeface="Arial" charset="0"/>
              </a:rPr>
              <a:t>Leventis</a:t>
            </a:r>
            <a:r>
              <a:rPr lang="fr-CA" sz="2400" i="1" kern="0" dirty="0" smtClean="0">
                <a:solidFill>
                  <a:prstClr val="black"/>
                </a:solidFill>
                <a:latin typeface="+mn-lt"/>
                <a:cs typeface="Arial" charset="0"/>
              </a:rPr>
              <a:t> obéit à une procédure très compétitive puisque le nombre des candidatures est toujours beaucoup plus élevé que celui des programmes qui seront finalement financés</a:t>
            </a:r>
            <a:r>
              <a:rPr lang="en-US" sz="2400" i="1" kern="0" dirty="0" smtClean="0">
                <a:solidFill>
                  <a:prstClr val="black"/>
                </a:solidFill>
                <a:latin typeface="+mn-lt"/>
                <a:cs typeface="Arial" charset="0"/>
              </a:rPr>
              <a:t>.</a:t>
            </a:r>
            <a:endParaRPr lang="el-GR" sz="2400" i="1" dirty="0">
              <a:latin typeface="+mn-lt"/>
              <a:cs typeface="Arial" charset="0"/>
            </a:endParaRPr>
          </a:p>
        </p:txBody>
      </p:sp>
      <p:sp>
        <p:nvSpPr>
          <p:cNvPr id="8" name="Title 3"/>
          <p:cNvSpPr>
            <a:spLocks noGrp="1"/>
          </p:cNvSpPr>
          <p:nvPr>
            <p:ph type="title"/>
          </p:nvPr>
        </p:nvSpPr>
        <p:spPr>
          <a:xfrm>
            <a:off x="228600" y="685800"/>
            <a:ext cx="8229600" cy="1143000"/>
          </a:xfrm>
        </p:spPr>
        <p:txBody>
          <a:bodyPr>
            <a:normAutofit/>
          </a:bodyPr>
          <a:lstStyle/>
          <a:p>
            <a:pPr algn="l">
              <a:defRPr/>
            </a:pPr>
            <a:r>
              <a:rPr lang="en-US" sz="2800" i="1" kern="0" dirty="0" err="1" smtClean="0">
                <a:solidFill>
                  <a:schemeClr val="bg1"/>
                </a:solidFill>
              </a:rPr>
              <a:t>Programme</a:t>
            </a:r>
            <a:r>
              <a:rPr lang="en-US" sz="2800" i="1" kern="0" dirty="0" smtClean="0">
                <a:solidFill>
                  <a:schemeClr val="bg1"/>
                </a:solidFill>
              </a:rPr>
              <a:t> de </a:t>
            </a:r>
            <a:r>
              <a:rPr lang="en-US" sz="2800" i="1" kern="0" dirty="0" err="1" smtClean="0">
                <a:solidFill>
                  <a:schemeClr val="bg1"/>
                </a:solidFill>
              </a:rPr>
              <a:t>financement</a:t>
            </a:r>
            <a:r>
              <a:rPr lang="en-US" sz="2800" i="1" kern="0" dirty="0" smtClean="0">
                <a:solidFill>
                  <a:schemeClr val="bg1"/>
                </a:solidFill>
              </a:rPr>
              <a:t> A.G. </a:t>
            </a:r>
            <a:r>
              <a:rPr lang="en-US" sz="2800" i="1" kern="0" dirty="0" err="1" smtClean="0">
                <a:solidFill>
                  <a:schemeClr val="bg1"/>
                </a:solidFill>
              </a:rPr>
              <a:t>Leventis</a:t>
            </a:r>
            <a:endParaRPr lang="el-GR" sz="2800" dirty="0">
              <a:solidFill>
                <a:schemeClr val="bg1"/>
              </a:solidFill>
            </a:endParaRPr>
          </a:p>
        </p:txBody>
      </p:sp>
      <p:pic>
        <p:nvPicPr>
          <p:cNvPr id="5" name="Picture 8" descr="http://www.ucy.ac.cy/data/pure/logos/University%20of%20Cyprus/English/University%20of%20Cypru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9" name="Content Placeholder 4"/>
          <p:cNvGraphicFramePr>
            <a:graphicFrameLocks noGrp="1"/>
          </p:cNvGraphicFramePr>
          <p:nvPr>
            <p:ph idx="1"/>
            <p:extLst>
              <p:ext uri="{D42A27DB-BD31-4B8C-83A1-F6EECF244321}">
                <p14:modId xmlns:p14="http://schemas.microsoft.com/office/powerpoint/2010/main" val="2918449365"/>
              </p:ext>
            </p:extLst>
          </p:nvPr>
        </p:nvGraphicFramePr>
        <p:xfrm>
          <a:off x="304800" y="1600200"/>
          <a:ext cx="86106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3"/>
          <p:cNvSpPr>
            <a:spLocks noGrp="1"/>
          </p:cNvSpPr>
          <p:nvPr>
            <p:ph type="title"/>
          </p:nvPr>
        </p:nvSpPr>
        <p:spPr>
          <a:xfrm>
            <a:off x="228600" y="685800"/>
            <a:ext cx="8229600" cy="1143000"/>
          </a:xfrm>
        </p:spPr>
        <p:txBody>
          <a:bodyPr>
            <a:normAutofit/>
          </a:bodyPr>
          <a:lstStyle/>
          <a:p>
            <a:pPr algn="l">
              <a:defRPr/>
            </a:pPr>
            <a:r>
              <a:rPr lang="en-US" sz="2800" i="1" kern="0" dirty="0" smtClean="0">
                <a:solidFill>
                  <a:schemeClr val="bg1"/>
                </a:solidFill>
              </a:rPr>
              <a:t>Distribution du </a:t>
            </a:r>
            <a:r>
              <a:rPr lang="en-US" sz="2800" i="1" kern="0" dirty="0" err="1" smtClean="0">
                <a:solidFill>
                  <a:schemeClr val="bg1"/>
                </a:solidFill>
              </a:rPr>
              <a:t>financement</a:t>
            </a:r>
            <a:r>
              <a:rPr lang="en-US" sz="2800" i="1" kern="0" dirty="0" smtClean="0">
                <a:solidFill>
                  <a:schemeClr val="bg1"/>
                </a:solidFill>
              </a:rPr>
              <a:t> interne</a:t>
            </a:r>
            <a:endParaRPr lang="el-GR" sz="2800" dirty="0">
              <a:solidFill>
                <a:schemeClr val="bg1"/>
              </a:solidFill>
            </a:endParaRPr>
          </a:p>
        </p:txBody>
      </p:sp>
      <p:pic>
        <p:nvPicPr>
          <p:cNvPr id="4" name="Picture 8" descr="http://www.ucy.ac.cy/data/pure/logos/University%20of%20Cyprus/English/University%20of%20Cypru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itle 3"/>
          <p:cNvSpPr>
            <a:spLocks noGrp="1"/>
          </p:cNvSpPr>
          <p:nvPr>
            <p:ph type="title"/>
          </p:nvPr>
        </p:nvSpPr>
        <p:spPr>
          <a:xfrm>
            <a:off x="228600" y="685800"/>
            <a:ext cx="8229600" cy="1143000"/>
          </a:xfrm>
        </p:spPr>
        <p:txBody>
          <a:bodyPr>
            <a:normAutofit/>
          </a:bodyPr>
          <a:lstStyle/>
          <a:p>
            <a:pPr algn="l">
              <a:defRPr/>
            </a:pPr>
            <a:r>
              <a:rPr lang="en-US" sz="2800" i="1" kern="0" dirty="0" err="1" smtClean="0">
                <a:solidFill>
                  <a:schemeClr val="bg1"/>
                </a:solidFill>
              </a:rPr>
              <a:t>Financement</a:t>
            </a:r>
            <a:r>
              <a:rPr lang="en-US" sz="2800" i="1" kern="0" dirty="0" smtClean="0">
                <a:solidFill>
                  <a:schemeClr val="bg1"/>
                </a:solidFill>
              </a:rPr>
              <a:t> de la </a:t>
            </a:r>
            <a:r>
              <a:rPr lang="en-US" sz="2800" i="1" kern="0" dirty="0" err="1" smtClean="0">
                <a:solidFill>
                  <a:schemeClr val="bg1"/>
                </a:solidFill>
              </a:rPr>
              <a:t>recherche</a:t>
            </a:r>
            <a:r>
              <a:rPr lang="en-US" sz="2800" i="1" kern="0" dirty="0" smtClean="0">
                <a:solidFill>
                  <a:schemeClr val="bg1"/>
                </a:solidFill>
              </a:rPr>
              <a:t> en </a:t>
            </a:r>
            <a:r>
              <a:rPr lang="en-US" sz="2800" i="1" kern="0" dirty="0" err="1" smtClean="0">
                <a:solidFill>
                  <a:schemeClr val="bg1"/>
                </a:solidFill>
              </a:rPr>
              <a:t>chiffes</a:t>
            </a:r>
            <a:endParaRPr lang="el-GR" sz="2800" i="1" dirty="0">
              <a:solidFill>
                <a:schemeClr val="bg1"/>
              </a:solidFill>
            </a:endParaRPr>
          </a:p>
        </p:txBody>
      </p:sp>
      <p:sp>
        <p:nvSpPr>
          <p:cNvPr id="29699" name="Content Placeholder 3"/>
          <p:cNvSpPr>
            <a:spLocks noGrp="1"/>
          </p:cNvSpPr>
          <p:nvPr>
            <p:ph idx="1"/>
          </p:nvPr>
        </p:nvSpPr>
        <p:spPr/>
        <p:txBody>
          <a:bodyPr/>
          <a:lstStyle/>
          <a:p>
            <a:endParaRPr lang="el-GR" altLang="en-US" smtClean="0"/>
          </a:p>
        </p:txBody>
      </p:sp>
      <p:graphicFrame>
        <p:nvGraphicFramePr>
          <p:cNvPr id="6" name="Content Placeholder 3"/>
          <p:cNvGraphicFramePr>
            <a:graphicFrameLocks/>
          </p:cNvGraphicFramePr>
          <p:nvPr>
            <p:extLst>
              <p:ext uri="{D42A27DB-BD31-4B8C-83A1-F6EECF244321}">
                <p14:modId xmlns:p14="http://schemas.microsoft.com/office/powerpoint/2010/main" val="846577782"/>
              </p:ext>
            </p:extLst>
          </p:nvPr>
        </p:nvGraphicFramePr>
        <p:xfrm>
          <a:off x="533400" y="1600200"/>
          <a:ext cx="7696199" cy="2743199"/>
        </p:xfrm>
        <a:graphic>
          <a:graphicData uri="http://schemas.openxmlformats.org/drawingml/2006/table">
            <a:tbl>
              <a:tblPr>
                <a:tableStyleId>{0505E3EF-67EA-436B-97B2-0124C06EBD24}</a:tableStyleId>
              </a:tblPr>
              <a:tblGrid>
                <a:gridCol w="1755852"/>
                <a:gridCol w="945459"/>
                <a:gridCol w="945459"/>
                <a:gridCol w="810392"/>
                <a:gridCol w="908845"/>
                <a:gridCol w="1165096"/>
                <a:gridCol w="1165096"/>
              </a:tblGrid>
              <a:tr h="381000">
                <a:tc>
                  <a:txBody>
                    <a:bodyPr/>
                    <a:lstStyle/>
                    <a:p>
                      <a:pPr algn="ctr" fontAlgn="b"/>
                      <a:r>
                        <a:rPr lang="en-US" sz="1400" b="1" u="none" strike="noStrike" dirty="0" err="1" smtClean="0">
                          <a:effectLst/>
                        </a:rPr>
                        <a:t>Année</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2005</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2006</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2007</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2008</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2009</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2010</a:t>
                      </a:r>
                      <a:endParaRPr lang="el-GR" sz="1400" b="1" i="0" u="none" strike="noStrike" dirty="0">
                        <a:solidFill>
                          <a:srgbClr val="000000"/>
                        </a:solidFill>
                        <a:effectLst/>
                        <a:latin typeface="Calibri"/>
                      </a:endParaRPr>
                    </a:p>
                  </a:txBody>
                  <a:tcPr marL="9525" marR="9525" marT="9525" marB="0" anchor="ctr"/>
                </a:tc>
              </a:tr>
              <a:tr h="968829">
                <a:tc>
                  <a:txBody>
                    <a:bodyPr/>
                    <a:lstStyle/>
                    <a:p>
                      <a:pPr algn="ctr" fontAlgn="b"/>
                      <a:r>
                        <a:rPr lang="en-US" sz="1400" u="none" strike="noStrike" dirty="0" err="1" smtClean="0">
                          <a:effectLst/>
                        </a:rPr>
                        <a:t>Financement</a:t>
                      </a:r>
                      <a:r>
                        <a:rPr lang="en-US" sz="1400" u="none" strike="noStrike" dirty="0" smtClean="0">
                          <a:effectLst/>
                        </a:rPr>
                        <a:t> </a:t>
                      </a:r>
                      <a:r>
                        <a:rPr lang="en-US" sz="1400" u="none" strike="noStrike" dirty="0" err="1" smtClean="0">
                          <a:effectLst/>
                        </a:rPr>
                        <a:t>compétitif</a:t>
                      </a:r>
                      <a:r>
                        <a:rPr lang="en-US" sz="1400" u="none" strike="noStrike" dirty="0" smtClean="0">
                          <a:effectLst/>
                        </a:rPr>
                        <a:t> </a:t>
                      </a:r>
                      <a:r>
                        <a:rPr lang="en-US" sz="1400" u="none" strike="noStrike" dirty="0" err="1" smtClean="0">
                          <a:effectLst/>
                        </a:rPr>
                        <a:t>externe</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5.345.000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7.347.000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a:effectLst/>
                        </a:rPr>
                        <a:t>6.561.000</a:t>
                      </a:r>
                      <a:endParaRPr lang="el-GR" sz="1400" b="0" i="0" u="none" strike="noStrike">
                        <a:solidFill>
                          <a:srgbClr val="000000"/>
                        </a:solidFill>
                        <a:effectLst/>
                        <a:latin typeface="Calibri"/>
                      </a:endParaRPr>
                    </a:p>
                  </a:txBody>
                  <a:tcPr marL="9525" marR="9525" marT="9525" marB="0" anchor="ctr"/>
                </a:tc>
                <a:tc>
                  <a:txBody>
                    <a:bodyPr/>
                    <a:lstStyle/>
                    <a:p>
                      <a:pPr algn="ctr" fontAlgn="b"/>
                      <a:r>
                        <a:rPr lang="el-GR" sz="1400" u="none" strike="noStrike" dirty="0">
                          <a:effectLst/>
                        </a:rPr>
                        <a:t>12.631.000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14.018.671</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15.030.332</a:t>
                      </a:r>
                      <a:endParaRPr lang="el-GR" sz="1400" b="0" i="0" u="none" strike="noStrike" dirty="0">
                        <a:solidFill>
                          <a:srgbClr val="000000"/>
                        </a:solidFill>
                        <a:effectLst/>
                        <a:latin typeface="Calibri"/>
                      </a:endParaRPr>
                    </a:p>
                  </a:txBody>
                  <a:tcPr marL="9525" marR="9525" marT="9525" marB="0" anchor="ctr"/>
                </a:tc>
              </a:tr>
              <a:tr h="696685">
                <a:tc>
                  <a:txBody>
                    <a:bodyPr/>
                    <a:lstStyle/>
                    <a:p>
                      <a:pPr algn="ctr" fontAlgn="b"/>
                      <a:r>
                        <a:rPr lang="en-US" sz="1400" u="none" strike="noStrike" dirty="0" err="1" smtClean="0">
                          <a:effectLst/>
                        </a:rPr>
                        <a:t>Financement</a:t>
                      </a:r>
                      <a:r>
                        <a:rPr lang="en-US" sz="1400" u="none" strike="noStrike" dirty="0" smtClean="0">
                          <a:effectLst/>
                        </a:rPr>
                        <a:t> interne</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1.965.000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2.298.000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a:effectLst/>
                        </a:rPr>
                        <a:t>2.247.000</a:t>
                      </a:r>
                      <a:endParaRPr lang="el-GR" sz="1400" b="0" i="0" u="none" strike="noStrike">
                        <a:solidFill>
                          <a:srgbClr val="000000"/>
                        </a:solidFill>
                        <a:effectLst/>
                        <a:latin typeface="Calibri"/>
                      </a:endParaRPr>
                    </a:p>
                  </a:txBody>
                  <a:tcPr marL="9525" marR="9525" marT="9525" marB="0" anchor="ctr"/>
                </a:tc>
                <a:tc>
                  <a:txBody>
                    <a:bodyPr/>
                    <a:lstStyle/>
                    <a:p>
                      <a:pPr algn="ctr" fontAlgn="b"/>
                      <a:r>
                        <a:rPr lang="el-GR" sz="1400" u="none" strike="noStrike">
                          <a:effectLst/>
                        </a:rPr>
                        <a:t>3.600.000</a:t>
                      </a:r>
                      <a:endParaRPr lang="el-GR" sz="1400" b="0" i="0" u="none" strike="noStrike">
                        <a:solidFill>
                          <a:srgbClr val="000000"/>
                        </a:solidFill>
                        <a:effectLst/>
                        <a:latin typeface="Calibri"/>
                      </a:endParaRPr>
                    </a:p>
                  </a:txBody>
                  <a:tcPr marL="9525" marR="9525" marT="9525" marB="0" anchor="ctr"/>
                </a:tc>
                <a:tc>
                  <a:txBody>
                    <a:bodyPr/>
                    <a:lstStyle/>
                    <a:p>
                      <a:pPr algn="ctr" fontAlgn="b"/>
                      <a:r>
                        <a:rPr lang="el-GR" sz="1400" u="none" strike="noStrike" dirty="0">
                          <a:effectLst/>
                        </a:rPr>
                        <a:t>4.375.000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6.102.555</a:t>
                      </a:r>
                      <a:endParaRPr lang="el-GR" sz="1400" b="0" i="0" u="none" strike="noStrike" dirty="0">
                        <a:solidFill>
                          <a:srgbClr val="000000"/>
                        </a:solidFill>
                        <a:effectLst/>
                        <a:latin typeface="Calibri"/>
                      </a:endParaRPr>
                    </a:p>
                  </a:txBody>
                  <a:tcPr marL="9525" marR="9525" marT="9525" marB="0" anchor="ctr"/>
                </a:tc>
              </a:tr>
              <a:tr h="696685">
                <a:tc>
                  <a:txBody>
                    <a:bodyPr/>
                    <a:lstStyle/>
                    <a:p>
                      <a:pPr algn="ctr" fontAlgn="b"/>
                      <a:r>
                        <a:rPr lang="en-US" sz="1400" b="1" i="0" u="none" strike="noStrike" dirty="0" err="1" smtClean="0">
                          <a:solidFill>
                            <a:srgbClr val="000000"/>
                          </a:solidFill>
                          <a:effectLst/>
                          <a:latin typeface="Calibri"/>
                        </a:rPr>
                        <a:t>Financement</a:t>
                      </a:r>
                      <a:r>
                        <a:rPr lang="en-US" sz="1400" b="1" i="0" u="none" strike="noStrike" dirty="0" smtClean="0">
                          <a:solidFill>
                            <a:srgbClr val="000000"/>
                          </a:solidFill>
                          <a:effectLst/>
                          <a:latin typeface="Calibri"/>
                        </a:rPr>
                        <a:t> total</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i="0" u="none" strike="noStrike" dirty="0">
                          <a:solidFill>
                            <a:srgbClr val="000000"/>
                          </a:solidFill>
                          <a:latin typeface="Calibri"/>
                        </a:rPr>
                        <a:t>7.310.000</a:t>
                      </a:r>
                    </a:p>
                  </a:txBody>
                  <a:tcPr marL="7620" marR="7620" marT="7620" marB="0" anchor="ctr"/>
                </a:tc>
                <a:tc>
                  <a:txBody>
                    <a:bodyPr/>
                    <a:lstStyle/>
                    <a:p>
                      <a:pPr algn="r" fontAlgn="b"/>
                      <a:r>
                        <a:rPr lang="el-GR" sz="1400" b="1" i="0" u="none" strike="noStrike" dirty="0">
                          <a:solidFill>
                            <a:srgbClr val="000000"/>
                          </a:solidFill>
                          <a:latin typeface="Calibri"/>
                        </a:rPr>
                        <a:t>9.645.000</a:t>
                      </a:r>
                    </a:p>
                  </a:txBody>
                  <a:tcPr marL="7620" marR="7620" marT="7620" marB="0" anchor="ctr"/>
                </a:tc>
                <a:tc>
                  <a:txBody>
                    <a:bodyPr/>
                    <a:lstStyle/>
                    <a:p>
                      <a:pPr algn="r" fontAlgn="b"/>
                      <a:r>
                        <a:rPr lang="el-GR" sz="1400" b="1" i="0" u="none" strike="noStrike" dirty="0">
                          <a:solidFill>
                            <a:srgbClr val="000000"/>
                          </a:solidFill>
                          <a:latin typeface="Calibri"/>
                        </a:rPr>
                        <a:t>8.808.000</a:t>
                      </a:r>
                    </a:p>
                  </a:txBody>
                  <a:tcPr marL="7620" marR="7620" marT="7620" marB="0" anchor="ctr"/>
                </a:tc>
                <a:tc>
                  <a:txBody>
                    <a:bodyPr/>
                    <a:lstStyle/>
                    <a:p>
                      <a:pPr algn="r" fontAlgn="b"/>
                      <a:r>
                        <a:rPr lang="el-GR" sz="1400" b="1" i="0" u="none" strike="noStrike" dirty="0">
                          <a:solidFill>
                            <a:srgbClr val="000000"/>
                          </a:solidFill>
                          <a:latin typeface="Calibri"/>
                        </a:rPr>
                        <a:t>16.231.000</a:t>
                      </a:r>
                    </a:p>
                  </a:txBody>
                  <a:tcPr marL="7620" marR="7620" marT="7620" marB="0" anchor="ctr"/>
                </a:tc>
                <a:tc>
                  <a:txBody>
                    <a:bodyPr/>
                    <a:lstStyle/>
                    <a:p>
                      <a:pPr algn="r" fontAlgn="b"/>
                      <a:r>
                        <a:rPr lang="el-GR" sz="1400" b="1" i="0" u="none" strike="noStrike" dirty="0">
                          <a:solidFill>
                            <a:srgbClr val="000000"/>
                          </a:solidFill>
                          <a:latin typeface="Calibri"/>
                        </a:rPr>
                        <a:t>18.393.671</a:t>
                      </a:r>
                    </a:p>
                  </a:txBody>
                  <a:tcPr marL="7620" marR="7620" marT="7620" marB="0" anchor="ctr"/>
                </a:tc>
                <a:tc>
                  <a:txBody>
                    <a:bodyPr/>
                    <a:lstStyle/>
                    <a:p>
                      <a:pPr algn="r" fontAlgn="b"/>
                      <a:r>
                        <a:rPr lang="el-GR" sz="1400" b="1" i="0" u="none" strike="noStrike" dirty="0">
                          <a:solidFill>
                            <a:srgbClr val="000000"/>
                          </a:solidFill>
                          <a:latin typeface="Calibri"/>
                        </a:rPr>
                        <a:t>21.132.887</a:t>
                      </a:r>
                    </a:p>
                  </a:txBody>
                  <a:tcPr marL="7620" marR="7620" marT="762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02108745"/>
              </p:ext>
            </p:extLst>
          </p:nvPr>
        </p:nvGraphicFramePr>
        <p:xfrm>
          <a:off x="533400" y="4495800"/>
          <a:ext cx="7696201" cy="2286000"/>
        </p:xfrm>
        <a:graphic>
          <a:graphicData uri="http://schemas.openxmlformats.org/drawingml/2006/table">
            <a:tbl>
              <a:tblPr>
                <a:tableStyleId>{0505E3EF-67EA-436B-97B2-0124C06EBD24}</a:tableStyleId>
              </a:tblPr>
              <a:tblGrid>
                <a:gridCol w="1752600"/>
                <a:gridCol w="914400"/>
                <a:gridCol w="1143000"/>
                <a:gridCol w="1219200"/>
                <a:gridCol w="1295400"/>
                <a:gridCol w="1371601"/>
              </a:tblGrid>
              <a:tr h="381000">
                <a:tc>
                  <a:txBody>
                    <a:bodyPr/>
                    <a:lstStyle/>
                    <a:p>
                      <a:pPr algn="ctr" fontAlgn="b"/>
                      <a:r>
                        <a:rPr lang="en-US" sz="1400" b="1" u="none" strike="noStrike" dirty="0" err="1" smtClean="0">
                          <a:effectLst/>
                        </a:rPr>
                        <a:t>Année</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2011</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2012</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2013</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2014</a:t>
                      </a:r>
                      <a:endParaRPr lang="el-GR" sz="1400" b="1" i="0" u="none" strike="noStrike" dirty="0">
                        <a:solidFill>
                          <a:srgbClr val="000000"/>
                        </a:solidFill>
                        <a:effectLst/>
                        <a:latin typeface="Calibri"/>
                      </a:endParaRPr>
                    </a:p>
                  </a:txBody>
                  <a:tcPr marL="9525" marR="9525" marT="9525" marB="0" anchor="ctr"/>
                </a:tc>
                <a:tc>
                  <a:txBody>
                    <a:bodyPr/>
                    <a:lstStyle/>
                    <a:p>
                      <a:pPr algn="ctr" fontAlgn="b"/>
                      <a:r>
                        <a:rPr lang="el-GR" sz="1400" b="1" u="none" strike="noStrike" dirty="0">
                          <a:effectLst/>
                        </a:rPr>
                        <a:t>2015</a:t>
                      </a:r>
                      <a:endParaRPr lang="el-GR" sz="1400" b="1" i="0" u="none" strike="noStrike" dirty="0">
                        <a:solidFill>
                          <a:srgbClr val="000000"/>
                        </a:solidFill>
                        <a:effectLst/>
                        <a:latin typeface="Calibri"/>
                      </a:endParaRPr>
                    </a:p>
                  </a:txBody>
                  <a:tcPr marL="9525" marR="9525" marT="9525" marB="0" anchor="ctr"/>
                </a:tc>
              </a:tr>
              <a:tr h="781314">
                <a:tc>
                  <a:txBody>
                    <a:bodyPr/>
                    <a:lstStyle/>
                    <a:p>
                      <a:pPr algn="ctr" fontAlgn="b"/>
                      <a:r>
                        <a:rPr lang="en-US" sz="1400" u="none" strike="noStrike" dirty="0" err="1" smtClean="0">
                          <a:effectLst/>
                        </a:rPr>
                        <a:t>Financement</a:t>
                      </a:r>
                      <a:r>
                        <a:rPr lang="en-US" sz="1400" u="none" strike="noStrike" dirty="0" smtClean="0">
                          <a:effectLst/>
                        </a:rPr>
                        <a:t> </a:t>
                      </a:r>
                      <a:r>
                        <a:rPr lang="en-US" sz="1400" u="none" strike="noStrike" dirty="0" err="1" smtClean="0">
                          <a:effectLst/>
                        </a:rPr>
                        <a:t>compétitif</a:t>
                      </a:r>
                      <a:r>
                        <a:rPr lang="en-US" sz="1400" u="none" strike="noStrike" dirty="0" smtClean="0">
                          <a:effectLst/>
                        </a:rPr>
                        <a:t> </a:t>
                      </a:r>
                      <a:r>
                        <a:rPr lang="en-US" sz="1400" u="none" strike="noStrike" dirty="0" err="1" smtClean="0">
                          <a:effectLst/>
                        </a:rPr>
                        <a:t>externe</a:t>
                      </a:r>
                      <a:endParaRPr lang="el-GR" sz="1400" b="1" i="0" u="none" strike="noStrike" dirty="0">
                        <a:solidFill>
                          <a:srgbClr val="000000"/>
                        </a:solidFill>
                        <a:effectLst/>
                        <a:latin typeface="+mn-lt"/>
                      </a:endParaRPr>
                    </a:p>
                  </a:txBody>
                  <a:tcPr marL="9525" marR="9525" marT="9525" marB="0" anchor="ctr"/>
                </a:tc>
                <a:tc>
                  <a:txBody>
                    <a:bodyPr/>
                    <a:lstStyle/>
                    <a:p>
                      <a:pPr algn="ctr" fontAlgn="b"/>
                      <a:r>
                        <a:rPr lang="el-GR" sz="1400" u="none" strike="noStrike" dirty="0">
                          <a:effectLst/>
                        </a:rPr>
                        <a:t>11.213.607</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13.030.534</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14.361.613</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10.409.476</a:t>
                      </a:r>
                      <a:endParaRPr lang="el-GR" sz="1400" b="0" i="0" u="none" strike="noStrike" dirty="0">
                        <a:solidFill>
                          <a:srgbClr val="1F497D"/>
                        </a:solidFill>
                        <a:effectLst/>
                        <a:latin typeface="Calibri"/>
                      </a:endParaRPr>
                    </a:p>
                  </a:txBody>
                  <a:tcPr marL="9525" marR="9525" marT="9525" marB="0" anchor="ctr"/>
                </a:tc>
                <a:tc>
                  <a:txBody>
                    <a:bodyPr/>
                    <a:lstStyle/>
                    <a:p>
                      <a:pPr algn="ctr" fontAlgn="b"/>
                      <a:r>
                        <a:rPr lang="el-GR" sz="1400" u="none" strike="noStrike" dirty="0">
                          <a:effectLst/>
                        </a:rPr>
                        <a:t>15.880.491</a:t>
                      </a:r>
                      <a:endParaRPr lang="el-GR" sz="1400" b="0" i="0" u="none" strike="noStrike" dirty="0">
                        <a:solidFill>
                          <a:srgbClr val="000000"/>
                        </a:solidFill>
                        <a:effectLst/>
                        <a:latin typeface="Calibri"/>
                      </a:endParaRPr>
                    </a:p>
                  </a:txBody>
                  <a:tcPr marL="9525" marR="9525" marT="9525" marB="0" anchor="ctr"/>
                </a:tc>
              </a:tr>
              <a:tr h="561843">
                <a:tc>
                  <a:txBody>
                    <a:bodyPr/>
                    <a:lstStyle/>
                    <a:p>
                      <a:pPr algn="ctr" fontAlgn="b"/>
                      <a:r>
                        <a:rPr lang="en-US" sz="1400" u="none" strike="noStrike" dirty="0" err="1" smtClean="0">
                          <a:effectLst/>
                        </a:rPr>
                        <a:t>Financement</a:t>
                      </a:r>
                      <a:r>
                        <a:rPr lang="en-US" sz="1400" u="none" strike="noStrike" dirty="0" smtClean="0">
                          <a:effectLst/>
                        </a:rPr>
                        <a:t> interne</a:t>
                      </a:r>
                      <a:endParaRPr lang="el-GR" sz="1400" b="1" i="0" u="none" strike="noStrike" dirty="0">
                        <a:solidFill>
                          <a:srgbClr val="000000"/>
                        </a:solidFill>
                        <a:effectLst/>
                        <a:latin typeface="+mn-lt"/>
                      </a:endParaRPr>
                    </a:p>
                  </a:txBody>
                  <a:tcPr marL="9525" marR="9525" marT="9525" marB="0" anchor="ctr"/>
                </a:tc>
                <a:tc>
                  <a:txBody>
                    <a:bodyPr/>
                    <a:lstStyle/>
                    <a:p>
                      <a:pPr algn="ctr" fontAlgn="b"/>
                      <a:r>
                        <a:rPr lang="el-GR" sz="1400" u="none" strike="noStrike" dirty="0">
                          <a:effectLst/>
                        </a:rPr>
                        <a:t>6.100.000</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5.890.526</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4.514.056</a:t>
                      </a:r>
                      <a:endParaRPr lang="el-GR" sz="1400" b="0" i="0" u="none" strike="noStrike" dirty="0">
                        <a:solidFill>
                          <a:srgbClr val="000000"/>
                        </a:solidFill>
                        <a:effectLst/>
                        <a:latin typeface="Calibri"/>
                      </a:endParaRPr>
                    </a:p>
                  </a:txBody>
                  <a:tcPr marL="9525" marR="9525" marT="9525" marB="0" anchor="ctr"/>
                </a:tc>
                <a:tc>
                  <a:txBody>
                    <a:bodyPr/>
                    <a:lstStyle/>
                    <a:p>
                      <a:pPr algn="ctr" fontAlgn="b"/>
                      <a:r>
                        <a:rPr lang="el-GR" sz="1400" u="none" strike="noStrike" dirty="0">
                          <a:effectLst/>
                        </a:rPr>
                        <a:t>3.947.410</a:t>
                      </a:r>
                      <a:endParaRPr lang="el-GR" sz="1400" b="0" i="0" u="none" strike="noStrike" dirty="0">
                        <a:solidFill>
                          <a:srgbClr val="1F497D"/>
                        </a:solidFill>
                        <a:effectLst/>
                        <a:latin typeface="Calibri"/>
                      </a:endParaRPr>
                    </a:p>
                  </a:txBody>
                  <a:tcPr marL="9525" marR="9525" marT="9525" marB="0" anchor="ctr"/>
                </a:tc>
                <a:tc>
                  <a:txBody>
                    <a:bodyPr/>
                    <a:lstStyle/>
                    <a:p>
                      <a:pPr algn="ctr" fontAlgn="b"/>
                      <a:r>
                        <a:rPr lang="en-US" sz="1400" u="none" strike="noStrike" dirty="0" smtClean="0">
                          <a:effectLst/>
                        </a:rPr>
                        <a:t>4.125.586</a:t>
                      </a:r>
                      <a:endParaRPr lang="en-US" sz="1400" u="none" strike="noStrike" dirty="0" smtClean="0">
                        <a:solidFill>
                          <a:schemeClr val="tx1"/>
                        </a:solidFill>
                        <a:effectLst/>
                      </a:endParaRPr>
                    </a:p>
                  </a:txBody>
                  <a:tcPr marL="9525" marR="9525" marT="9525" marB="0" anchor="ctr"/>
                </a:tc>
              </a:tr>
              <a:tr h="561843">
                <a:tc>
                  <a:txBody>
                    <a:bodyPr/>
                    <a:lstStyle/>
                    <a:p>
                      <a:pPr algn="ctr" fontAlgn="b"/>
                      <a:r>
                        <a:rPr lang="en-US" sz="1400" b="1" i="0" u="none" strike="noStrike" dirty="0" err="1" smtClean="0">
                          <a:solidFill>
                            <a:srgbClr val="000000"/>
                          </a:solidFill>
                          <a:effectLst/>
                          <a:latin typeface="+mn-lt"/>
                        </a:rPr>
                        <a:t>Financement</a:t>
                      </a:r>
                      <a:r>
                        <a:rPr lang="en-US" sz="1400" b="1" i="0" u="none" strike="noStrike" dirty="0" smtClean="0">
                          <a:solidFill>
                            <a:srgbClr val="000000"/>
                          </a:solidFill>
                          <a:effectLst/>
                          <a:latin typeface="+mn-lt"/>
                        </a:rPr>
                        <a:t> total</a:t>
                      </a:r>
                      <a:endParaRPr lang="el-GR" sz="1400" b="1" i="0" u="none" strike="noStrike" dirty="0" smtClean="0">
                        <a:solidFill>
                          <a:srgbClr val="000000"/>
                        </a:solidFill>
                        <a:effectLst/>
                        <a:latin typeface="+mn-lt"/>
                      </a:endParaRPr>
                    </a:p>
                    <a:p>
                      <a:pPr algn="ctr" fontAlgn="b"/>
                      <a:endParaRPr lang="el-GR" sz="1400" b="1" i="0" u="none" strike="noStrike" dirty="0">
                        <a:solidFill>
                          <a:srgbClr val="000000"/>
                        </a:solidFill>
                        <a:effectLst/>
                        <a:latin typeface="Calibri"/>
                      </a:endParaRPr>
                    </a:p>
                  </a:txBody>
                  <a:tcPr marL="9525" marR="9525" marT="9525" marB="0" anchor="ctr"/>
                </a:tc>
                <a:tc>
                  <a:txBody>
                    <a:bodyPr/>
                    <a:lstStyle/>
                    <a:p>
                      <a:pPr algn="r" fontAlgn="b"/>
                      <a:r>
                        <a:rPr lang="el-GR" sz="1400" b="1" i="0" u="none" strike="noStrike" dirty="0">
                          <a:solidFill>
                            <a:srgbClr val="000000"/>
                          </a:solidFill>
                          <a:latin typeface="Calibri"/>
                        </a:rPr>
                        <a:t>17.313.607</a:t>
                      </a:r>
                    </a:p>
                  </a:txBody>
                  <a:tcPr marL="7620" marR="7620" marT="7620" marB="0" anchor="ctr"/>
                </a:tc>
                <a:tc>
                  <a:txBody>
                    <a:bodyPr/>
                    <a:lstStyle/>
                    <a:p>
                      <a:pPr algn="r" fontAlgn="b"/>
                      <a:r>
                        <a:rPr lang="el-GR" sz="1400" b="1" i="0" u="none" strike="noStrike" dirty="0">
                          <a:solidFill>
                            <a:srgbClr val="000000"/>
                          </a:solidFill>
                          <a:latin typeface="Calibri"/>
                        </a:rPr>
                        <a:t>18.921.060</a:t>
                      </a:r>
                    </a:p>
                  </a:txBody>
                  <a:tcPr marL="7620" marR="7620" marT="7620" marB="0" anchor="ctr"/>
                </a:tc>
                <a:tc>
                  <a:txBody>
                    <a:bodyPr/>
                    <a:lstStyle/>
                    <a:p>
                      <a:pPr algn="r" fontAlgn="b"/>
                      <a:r>
                        <a:rPr lang="el-GR" sz="1400" b="1" i="0" u="none" strike="noStrike" dirty="0">
                          <a:solidFill>
                            <a:srgbClr val="000000"/>
                          </a:solidFill>
                          <a:latin typeface="Calibri"/>
                        </a:rPr>
                        <a:t>18.875.669</a:t>
                      </a:r>
                    </a:p>
                  </a:txBody>
                  <a:tcPr marL="7620" marR="7620" marT="7620" marB="0" anchor="ctr"/>
                </a:tc>
                <a:tc>
                  <a:txBody>
                    <a:bodyPr/>
                    <a:lstStyle/>
                    <a:p>
                      <a:pPr algn="r" fontAlgn="b"/>
                      <a:r>
                        <a:rPr lang="el-GR" sz="1400" b="1" i="0" u="none" strike="noStrike" dirty="0">
                          <a:solidFill>
                            <a:srgbClr val="000000"/>
                          </a:solidFill>
                          <a:latin typeface="Calibri"/>
                        </a:rPr>
                        <a:t>14.356.886</a:t>
                      </a:r>
                    </a:p>
                  </a:txBody>
                  <a:tcPr marL="7620" marR="7620" marT="7620" marB="0" anchor="ctr"/>
                </a:tc>
                <a:tc>
                  <a:txBody>
                    <a:bodyPr/>
                    <a:lstStyle/>
                    <a:p>
                      <a:pPr algn="r" fontAlgn="b"/>
                      <a:r>
                        <a:rPr lang="el-GR" sz="1400" b="1" i="0" u="none" strike="noStrike" dirty="0">
                          <a:solidFill>
                            <a:srgbClr val="000000"/>
                          </a:solidFill>
                          <a:latin typeface="Calibri"/>
                        </a:rPr>
                        <a:t>20.006.077</a:t>
                      </a:r>
                    </a:p>
                  </a:txBody>
                  <a:tcPr marL="7620" marR="7620" marT="7620" marB="0" anchor="ctr"/>
                </a:tc>
              </a:tr>
            </a:tbl>
          </a:graphicData>
        </a:graphic>
      </p:graphicFrame>
      <p:pic>
        <p:nvPicPr>
          <p:cNvPr id="8"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itle 3"/>
          <p:cNvSpPr>
            <a:spLocks noGrp="1"/>
          </p:cNvSpPr>
          <p:nvPr>
            <p:ph type="title"/>
          </p:nvPr>
        </p:nvSpPr>
        <p:spPr>
          <a:xfrm>
            <a:off x="228600" y="685800"/>
            <a:ext cx="8610600" cy="1143000"/>
          </a:xfrm>
        </p:spPr>
        <p:txBody>
          <a:bodyPr>
            <a:normAutofit/>
          </a:bodyPr>
          <a:lstStyle/>
          <a:p>
            <a:pPr algn="l">
              <a:defRPr/>
            </a:pPr>
            <a:r>
              <a:rPr lang="en-US" sz="2800" i="1" kern="0" dirty="0" err="1" smtClean="0">
                <a:solidFill>
                  <a:schemeClr val="bg1"/>
                </a:solidFill>
              </a:rPr>
              <a:t>Financement</a:t>
            </a:r>
            <a:r>
              <a:rPr lang="en-US" sz="2800" i="1" kern="0" dirty="0" smtClean="0">
                <a:solidFill>
                  <a:schemeClr val="bg1"/>
                </a:solidFill>
              </a:rPr>
              <a:t> </a:t>
            </a:r>
            <a:r>
              <a:rPr lang="en-US" sz="2800" i="1" kern="0" dirty="0" err="1">
                <a:solidFill>
                  <a:schemeClr val="bg1"/>
                </a:solidFill>
              </a:rPr>
              <a:t>e</a:t>
            </a:r>
            <a:r>
              <a:rPr lang="en-US" sz="2800" i="1" kern="0" dirty="0" err="1" smtClean="0">
                <a:solidFill>
                  <a:schemeClr val="bg1"/>
                </a:solidFill>
              </a:rPr>
              <a:t>xterne</a:t>
            </a:r>
            <a:r>
              <a:rPr lang="en-US" sz="2800" i="1" kern="0" dirty="0" smtClean="0">
                <a:solidFill>
                  <a:schemeClr val="bg1"/>
                </a:solidFill>
              </a:rPr>
              <a:t> VS interne pour la </a:t>
            </a:r>
            <a:r>
              <a:rPr lang="en-US" sz="2800" i="1" kern="0" dirty="0" err="1" smtClean="0">
                <a:solidFill>
                  <a:schemeClr val="bg1"/>
                </a:solidFill>
              </a:rPr>
              <a:t>recherche</a:t>
            </a:r>
            <a:r>
              <a:rPr lang="en-US" sz="2800" i="1" kern="0" dirty="0" smtClean="0">
                <a:solidFill>
                  <a:schemeClr val="bg1"/>
                </a:solidFill>
              </a:rPr>
              <a:t> </a:t>
            </a:r>
            <a:r>
              <a:rPr lang="en-US" sz="2800" i="1" kern="0" dirty="0" err="1" smtClean="0">
                <a:solidFill>
                  <a:schemeClr val="bg1"/>
                </a:solidFill>
              </a:rPr>
              <a:t>à</a:t>
            </a:r>
            <a:r>
              <a:rPr lang="en-US" sz="2800" i="1" kern="0" dirty="0" smtClean="0">
                <a:solidFill>
                  <a:schemeClr val="bg1"/>
                </a:solidFill>
              </a:rPr>
              <a:t> UCY</a:t>
            </a:r>
            <a:endParaRPr lang="el-GR" sz="2800" dirty="0">
              <a:solidFill>
                <a:schemeClr val="bg1"/>
              </a:solidFill>
            </a:endParaRPr>
          </a:p>
        </p:txBody>
      </p:sp>
      <p:graphicFrame>
        <p:nvGraphicFramePr>
          <p:cNvPr id="5" name="Content Placeholder 3"/>
          <p:cNvGraphicFramePr>
            <a:graphicFrameLocks noGrp="1"/>
          </p:cNvGraphicFramePr>
          <p:nvPr>
            <p:ph idx="1"/>
          </p:nvPr>
        </p:nvGraphicFramePr>
        <p:xfrm>
          <a:off x="304800" y="1600200"/>
          <a:ext cx="8610600" cy="4953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8" descr="http://www.ucy.ac.cy/data/pure/logos/University%20of%20Cyprus/English/University%20of%20Cypru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www.ucy.ac.cy/data/pure/logos/University%20of%20Cyprus/English/University%20of%20Cyprus.jpg"/>
          <p:cNvPicPr>
            <a:picLocks noChangeAspect="1"/>
          </p:cNvPicPr>
          <p:nvPr/>
        </p:nvPicPr>
        <p:blipFill rotWithShape="1">
          <a:blip r:embed="rId3">
            <a:extLst>
              <a:ext uri="{28A0092B-C50C-407E-A947-70E740481C1C}">
                <a14:useLocalDpi xmlns:a14="http://schemas.microsoft.com/office/drawing/2010/main" val="0"/>
              </a:ext>
            </a:extLst>
          </a:blip>
          <a:srcRect b="9091"/>
          <a:stretch/>
        </p:blipFill>
        <p:spPr bwMode="auto">
          <a:xfrm>
            <a:off x="6943725" y="76200"/>
            <a:ext cx="22002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2" name="Group 7"/>
          <p:cNvGrpSpPr>
            <a:grpSpLocks/>
          </p:cNvGrpSpPr>
          <p:nvPr/>
        </p:nvGrpSpPr>
        <p:grpSpPr bwMode="auto">
          <a:xfrm>
            <a:off x="0" y="-76200"/>
            <a:ext cx="9144000" cy="6934200"/>
            <a:chOff x="0" y="0"/>
            <a:chExt cx="9144000" cy="6934200"/>
          </a:xfrm>
        </p:grpSpPr>
        <p:grpSp>
          <p:nvGrpSpPr>
            <p:cNvPr id="35843" name="Group 4"/>
            <p:cNvGrpSpPr>
              <a:grpSpLocks/>
            </p:cNvGrpSpPr>
            <p:nvPr/>
          </p:nvGrpSpPr>
          <p:grpSpPr bwMode="auto">
            <a:xfrm>
              <a:off x="0" y="0"/>
              <a:ext cx="9144000" cy="6934200"/>
              <a:chOff x="0" y="0"/>
              <a:chExt cx="9144000" cy="6934200"/>
            </a:xfrm>
          </p:grpSpPr>
          <p:sp>
            <p:nvSpPr>
              <p:cNvPr id="6" name="Rectangle 5"/>
              <p:cNvSpPr/>
              <p:nvPr/>
            </p:nvSpPr>
            <p:spPr>
              <a:xfrm>
                <a:off x="0" y="6324600"/>
                <a:ext cx="9144000" cy="609600"/>
              </a:xfrm>
              <a:prstGeom prst="rect">
                <a:avLst/>
              </a:prstGeom>
              <a:solidFill>
                <a:srgbClr val="EEA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l-GR" sz="2100" b="1" dirty="0" smtClean="0">
                    <a:solidFill>
                      <a:srgbClr val="FFFFFF"/>
                    </a:solidFill>
                    <a:cs typeface="Arial" charset="0"/>
                  </a:rPr>
                  <a:t>Merci de </a:t>
                </a:r>
                <a:r>
                  <a:rPr lang="en-US" altLang="el-GR" sz="2100" b="1" dirty="0" err="1" smtClean="0">
                    <a:solidFill>
                      <a:srgbClr val="FFFFFF"/>
                    </a:solidFill>
                    <a:cs typeface="Arial" charset="0"/>
                  </a:rPr>
                  <a:t>votre</a:t>
                </a:r>
                <a:r>
                  <a:rPr lang="en-US" altLang="el-GR" sz="2100" b="1" dirty="0" smtClean="0">
                    <a:solidFill>
                      <a:srgbClr val="FFFFFF"/>
                    </a:solidFill>
                    <a:cs typeface="Arial" charset="0"/>
                  </a:rPr>
                  <a:t> attention</a:t>
                </a:r>
                <a:endParaRPr lang="en-US" altLang="el-GR" sz="2100" b="1" dirty="0">
                  <a:solidFill>
                    <a:srgbClr val="FFFFFF"/>
                  </a:solidFill>
                  <a:cs typeface="Arial" charset="0"/>
                </a:endParaRPr>
              </a:p>
            </p:txBody>
          </p:sp>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41575"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2"/>
            <p:cNvPicPr>
              <a:picLocks noChangeAspect="1" noChangeArrowheads="1"/>
            </p:cNvPicPr>
            <p:nvPr/>
          </p:nvPicPr>
          <p:blipFill>
            <a:blip r:embed="rId5"/>
            <a:srcRect/>
            <a:stretch>
              <a:fillRect/>
            </a:stretch>
          </p:blipFill>
          <p:spPr bwMode="auto">
            <a:xfrm>
              <a:off x="0" y="838200"/>
              <a:ext cx="9144000" cy="5465763"/>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lgn="just">
              <a:spcBef>
                <a:spcPts val="0"/>
              </a:spcBef>
              <a:spcAft>
                <a:spcPts val="600"/>
              </a:spcAft>
            </a:pPr>
            <a:r>
              <a:rPr lang="en-GB" altLang="en-US" sz="2400" dirty="0" smtClean="0">
                <a:ea typeface="ＭＳ Ｐゴシック" panose="020B0600070205080204" pitchFamily="34" charset="-128"/>
              </a:rPr>
              <a:t>Le Centre de </a:t>
            </a:r>
            <a:r>
              <a:rPr lang="en-GB" altLang="en-US" sz="2400" dirty="0" err="1" smtClean="0">
                <a:ea typeface="ＭＳ Ｐゴシック" panose="020B0600070205080204" pitchFamily="34" charset="-128"/>
              </a:rPr>
              <a:t>Recherche</a:t>
            </a:r>
            <a:r>
              <a:rPr lang="en-GB" altLang="en-US" sz="2400" dirty="0" smtClean="0">
                <a:ea typeface="ＭＳ Ｐゴシック" panose="020B0600070205080204" pitchFamily="34" charset="-128"/>
              </a:rPr>
              <a:t> KIOS pour les </a:t>
            </a:r>
            <a:r>
              <a:rPr lang="en-GB" altLang="en-US" sz="2400" dirty="0" err="1" smtClean="0">
                <a:ea typeface="ＭＳ Ｐゴシック" panose="020B0600070205080204" pitchFamily="34" charset="-128"/>
              </a:rPr>
              <a:t>systèmes</a:t>
            </a:r>
            <a:r>
              <a:rPr lang="en-GB" altLang="en-US" sz="2400" dirty="0" smtClean="0">
                <a:ea typeface="ＭＳ Ｐゴシック" panose="020B0600070205080204" pitchFamily="34" charset="-128"/>
              </a:rPr>
              <a:t> et </a:t>
            </a:r>
            <a:r>
              <a:rPr lang="en-GB" altLang="en-US" sz="2400" dirty="0" err="1" smtClean="0">
                <a:ea typeface="ＭＳ Ｐゴシック" panose="020B0600070205080204" pitchFamily="34" charset="-128"/>
              </a:rPr>
              <a:t>réseaux</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intelligents</a:t>
            </a:r>
            <a:r>
              <a:rPr lang="en-GB" altLang="en-US" sz="2400" dirty="0" smtClean="0">
                <a:ea typeface="ＭＳ Ｐゴシック" panose="020B0600070205080204" pitchFamily="34" charset="-128"/>
              </a:rPr>
              <a:t> a </a:t>
            </a:r>
            <a:r>
              <a:rPr lang="en-GB" altLang="en-US" sz="2400" dirty="0" err="1" smtClean="0">
                <a:ea typeface="ＭＳ Ｐゴシック" panose="020B0600070205080204" pitchFamily="34" charset="-128"/>
              </a:rPr>
              <a:t>été</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fondé</a:t>
            </a:r>
            <a:r>
              <a:rPr lang="en-GB" altLang="en-US" sz="2400" dirty="0" smtClean="0">
                <a:ea typeface="ＭＳ Ｐゴシック" panose="020B0600070205080204" pitchFamily="34" charset="-128"/>
              </a:rPr>
              <a:t> en 2008 </a:t>
            </a:r>
            <a:endParaRPr lang="en-GB" altLang="en-US" sz="2400" dirty="0">
              <a:ea typeface="ＭＳ Ｐゴシック" panose="020B0600070205080204" pitchFamily="34" charset="-128"/>
            </a:endParaRPr>
          </a:p>
          <a:p>
            <a:pPr lvl="1" algn="just">
              <a:spcBef>
                <a:spcPts val="0"/>
              </a:spcBef>
              <a:spcAft>
                <a:spcPts val="600"/>
              </a:spcAft>
            </a:pPr>
            <a:r>
              <a:rPr lang="el-GR" altLang="en-US" sz="2400" dirty="0">
                <a:ea typeface="ＭＳ Ｐゴシック" panose="020B0600070205080204" pitchFamily="34" charset="-128"/>
              </a:rPr>
              <a:t>Ερευνητικό Κέντρο Τεχνολογίας Ευφυών Συστημάτων και Δικτύων «</a:t>
            </a:r>
            <a:r>
              <a:rPr lang="el-GR" altLang="en-US" sz="2400" dirty="0" err="1">
                <a:ea typeface="ＭＳ Ｐゴシック" panose="020B0600070205080204" pitchFamily="34" charset="-128"/>
              </a:rPr>
              <a:t>Κοίος</a:t>
            </a:r>
            <a:r>
              <a:rPr lang="el-GR" altLang="en-US" sz="2400" dirty="0">
                <a:ea typeface="ＭＳ Ｐゴシック" panose="020B0600070205080204" pitchFamily="34" charset="-128"/>
              </a:rPr>
              <a:t>»</a:t>
            </a:r>
            <a:endParaRPr lang="en-GB" altLang="en-US" sz="2400" dirty="0">
              <a:ea typeface="ＭＳ Ｐゴシック" panose="020B0600070205080204" pitchFamily="34" charset="-128"/>
            </a:endParaRPr>
          </a:p>
          <a:p>
            <a:pPr lvl="1" algn="just">
              <a:spcBef>
                <a:spcPts val="0"/>
              </a:spcBef>
              <a:spcAft>
                <a:spcPts val="600"/>
              </a:spcAft>
            </a:pPr>
            <a:r>
              <a:rPr lang="en-GB" altLang="en-US" sz="2400" dirty="0" err="1" smtClean="0">
                <a:ea typeface="ＭＳ Ｐゴシック" panose="020B0600070205080204" pitchFamily="34" charset="-128"/>
              </a:rPr>
              <a:t>Dans</a:t>
            </a:r>
            <a:r>
              <a:rPr lang="en-GB" altLang="en-US" sz="2400" dirty="0" smtClean="0">
                <a:ea typeface="ＭＳ Ｐゴシック" panose="020B0600070205080204" pitchFamily="34" charset="-128"/>
              </a:rPr>
              <a:t> la </a:t>
            </a:r>
            <a:r>
              <a:rPr lang="en-GB" altLang="en-US" sz="2400" dirty="0" err="1" smtClean="0">
                <a:ea typeface="ＭＳ Ｐゴシック" panose="020B0600070205080204" pitchFamily="34" charset="-128"/>
              </a:rPr>
              <a:t>mythologie</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grecque</a:t>
            </a:r>
            <a:r>
              <a:rPr lang="en-GB" altLang="en-US" sz="2400" dirty="0" smtClean="0">
                <a:ea typeface="ＭＳ Ｐゴシック" panose="020B0600070205080204" pitchFamily="34" charset="-128"/>
              </a:rPr>
              <a:t>, “</a:t>
            </a:r>
            <a:r>
              <a:rPr lang="en-GB" altLang="en-US" sz="2400" dirty="0" err="1">
                <a:ea typeface="ＭＳ Ｐゴシック" panose="020B0600070205080204" pitchFamily="34" charset="-128"/>
              </a:rPr>
              <a:t>Kios</a:t>
            </a:r>
            <a:r>
              <a:rPr lang="en-GB" altLang="en-US" sz="2400" dirty="0">
                <a:ea typeface="ＭＳ Ｐゴシック" panose="020B0600070205080204" pitchFamily="34" charset="-128"/>
              </a:rPr>
              <a:t>”</a:t>
            </a:r>
            <a:r>
              <a:rPr lang="el-GR" altLang="en-US" sz="2400" dirty="0">
                <a:ea typeface="ＭＳ Ｐゴシック" panose="020B0600070205080204" pitchFamily="34" charset="-128"/>
              </a:rPr>
              <a:t> (Κοίος)</a:t>
            </a:r>
            <a:r>
              <a:rPr lang="en-GB" altLang="en-US" sz="2400" dirty="0">
                <a:ea typeface="ＭＳ Ｐゴシック" panose="020B0600070205080204" pitchFamily="34" charset="-128"/>
              </a:rPr>
              <a:t> </a:t>
            </a:r>
            <a:r>
              <a:rPr lang="en-GB" altLang="en-US" sz="2400" dirty="0" err="1" smtClean="0">
                <a:ea typeface="ＭＳ Ｐゴシック" panose="020B0600070205080204" pitchFamily="34" charset="-128"/>
              </a:rPr>
              <a:t>était</a:t>
            </a:r>
            <a:r>
              <a:rPr lang="en-GB" altLang="en-US" sz="2400" dirty="0" smtClean="0">
                <a:ea typeface="ＭＳ Ｐゴシック" panose="020B0600070205080204" pitchFamily="34" charset="-128"/>
              </a:rPr>
              <a:t> le titan de </a:t>
            </a:r>
            <a:r>
              <a:rPr lang="en-GB" altLang="en-US" sz="2400" dirty="0" err="1" smtClean="0">
                <a:ea typeface="ＭＳ Ｐゴシック" panose="020B0600070205080204" pitchFamily="34" charset="-128"/>
              </a:rPr>
              <a:t>l’intelligence</a:t>
            </a:r>
            <a:r>
              <a:rPr lang="en-GB" altLang="en-US" sz="2400" dirty="0" smtClean="0">
                <a:ea typeface="ＭＳ Ｐゴシック" panose="020B0600070205080204" pitchFamily="34" charset="-128"/>
              </a:rPr>
              <a:t> et de </a:t>
            </a:r>
            <a:r>
              <a:rPr lang="en-GB" altLang="en-US" sz="2400" dirty="0" err="1" smtClean="0">
                <a:ea typeface="ＭＳ Ｐゴシック" panose="020B0600070205080204" pitchFamily="34" charset="-128"/>
              </a:rPr>
              <a:t>l’esprit</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curieux</a:t>
            </a:r>
            <a:endParaRPr lang="en-GB" altLang="en-US" sz="2400" dirty="0">
              <a:ea typeface="ＭＳ Ｐゴシック" panose="020B0600070205080204" pitchFamily="34" charset="-128"/>
            </a:endParaRPr>
          </a:p>
          <a:p>
            <a:pPr algn="just">
              <a:spcBef>
                <a:spcPts val="0"/>
              </a:spcBef>
              <a:spcAft>
                <a:spcPts val="600"/>
              </a:spcAft>
            </a:pPr>
            <a:r>
              <a:rPr lang="en-US" altLang="en-US" sz="2400" dirty="0" smtClean="0">
                <a:ea typeface="ＭＳ Ｐゴシック" panose="020B0600070205080204" pitchFamily="34" charset="-128"/>
              </a:rPr>
              <a:t>Le Centre de </a:t>
            </a:r>
            <a:r>
              <a:rPr lang="en-US" altLang="en-US" sz="2400" dirty="0" err="1" smtClean="0">
                <a:ea typeface="ＭＳ Ｐゴシック" panose="020B0600070205080204" pitchFamily="34" charset="-128"/>
              </a:rPr>
              <a:t>Recherche</a:t>
            </a:r>
            <a:r>
              <a:rPr lang="en-US" altLang="en-US" sz="2400" dirty="0" smtClean="0">
                <a:ea typeface="ＭＳ Ｐゴシック" panose="020B0600070205080204" pitchFamily="34" charset="-128"/>
              </a:rPr>
              <a:t> KIOS </a:t>
            </a:r>
            <a:r>
              <a:rPr lang="en-US" altLang="en-US" sz="2400" dirty="0" err="1" smtClean="0">
                <a:ea typeface="ＭＳ Ｐゴシック" panose="020B0600070205080204" pitchFamily="34" charset="-128"/>
              </a:rPr>
              <a:t>est</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membre</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l’Université</a:t>
            </a:r>
            <a:r>
              <a:rPr lang="en-US" altLang="en-US" sz="2400" dirty="0" smtClean="0">
                <a:ea typeface="ＭＳ Ｐゴシック" panose="020B0600070205080204" pitchFamily="34" charset="-128"/>
              </a:rPr>
              <a:t> de </a:t>
            </a:r>
            <a:r>
              <a:rPr lang="en-US" altLang="en-US" sz="2400" dirty="0" err="1" smtClean="0">
                <a:ea typeface="ＭＳ Ｐゴシック" panose="020B0600070205080204" pitchFamily="34" charset="-128"/>
              </a:rPr>
              <a:t>Chypre</a:t>
            </a:r>
            <a:endParaRPr lang="en-US" altLang="en-US" sz="2400" dirty="0">
              <a:ea typeface="ＭＳ Ｐゴシック" panose="020B0600070205080204" pitchFamily="34" charset="-128"/>
            </a:endParaRPr>
          </a:p>
          <a:p>
            <a:pPr algn="just">
              <a:spcBef>
                <a:spcPts val="0"/>
              </a:spcBef>
              <a:spcAft>
                <a:spcPts val="600"/>
              </a:spcAft>
            </a:pPr>
            <a:r>
              <a:rPr lang="en-GB" altLang="en-US" sz="2400" dirty="0" err="1" smtClean="0">
                <a:ea typeface="ＭＳ Ｐゴシック" panose="020B0600070205080204" pitchFamily="34" charset="-128"/>
              </a:rPr>
              <a:t>Hébergé</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provisoirement</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dans</a:t>
            </a:r>
            <a:r>
              <a:rPr lang="en-GB" altLang="en-US" sz="2400" dirty="0" smtClean="0">
                <a:ea typeface="ＭＳ Ｐゴシック" panose="020B0600070205080204" pitchFamily="34" charset="-128"/>
              </a:rPr>
              <a:t> le </a:t>
            </a:r>
            <a:r>
              <a:rPr lang="en-GB" altLang="en-US" sz="2400" dirty="0" err="1" smtClean="0">
                <a:ea typeface="ＭＳ Ｐゴシック" panose="020B0600070205080204" pitchFamily="34" charset="-128"/>
              </a:rPr>
              <a:t>bâtiment</a:t>
            </a:r>
            <a:r>
              <a:rPr lang="en-GB" altLang="en-US" sz="2400" dirty="0" smtClean="0">
                <a:ea typeface="ＭＳ Ｐゴシック" panose="020B0600070205080204" pitchFamily="34" charset="-128"/>
              </a:rPr>
              <a:t> du Centre de </a:t>
            </a:r>
            <a:r>
              <a:rPr lang="en-GB" altLang="en-US" sz="2400" dirty="0" err="1" smtClean="0">
                <a:ea typeface="ＭＳ Ｐゴシック" panose="020B0600070205080204" pitchFamily="34" charset="-128"/>
              </a:rPr>
              <a:t>Recherche</a:t>
            </a:r>
            <a:r>
              <a:rPr lang="en-GB" altLang="en-US" sz="2400" dirty="0" smtClean="0">
                <a:ea typeface="ＭＳ Ｐゴシック" panose="020B0600070205080204" pitchFamily="34" charset="-128"/>
              </a:rPr>
              <a:t> KIOS </a:t>
            </a:r>
            <a:r>
              <a:rPr lang="en-GB" altLang="en-US" sz="2400" dirty="0" err="1" smtClean="0">
                <a:ea typeface="ＭＳ Ｐゴシック" panose="020B0600070205080204" pitchFamily="34" charset="-128"/>
              </a:rPr>
              <a:t>sur</a:t>
            </a:r>
            <a:r>
              <a:rPr lang="en-GB" altLang="en-US" sz="2400" dirty="0" smtClean="0">
                <a:ea typeface="ＭＳ Ｐゴシック" panose="020B0600070205080204" pitchFamily="34" charset="-128"/>
              </a:rPr>
              <a:t> le campus principal de UCY. Il </a:t>
            </a:r>
            <a:r>
              <a:rPr lang="en-GB" altLang="en-US" sz="2400" dirty="0" err="1" smtClean="0">
                <a:ea typeface="ＭＳ Ｐゴシック" panose="020B0600070205080204" pitchFamily="34" charset="-128"/>
              </a:rPr>
              <a:t>fera</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partie</a:t>
            </a:r>
            <a:r>
              <a:rPr lang="en-GB" altLang="en-US" sz="2400" dirty="0" smtClean="0">
                <a:ea typeface="ＭＳ Ｐゴシック" panose="020B0600070205080204" pitchFamily="34" charset="-128"/>
              </a:rPr>
              <a:t> du nouveau </a:t>
            </a:r>
            <a:r>
              <a:rPr lang="en-GB" altLang="en-US" sz="2400" dirty="0" err="1" smtClean="0">
                <a:ea typeface="ＭＳ Ｐゴシック" panose="020B0600070205080204" pitchFamily="34" charset="-128"/>
              </a:rPr>
              <a:t>bâtiment</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d’Ingénierie</a:t>
            </a:r>
            <a:r>
              <a:rPr lang="en-GB" altLang="en-US" sz="2400" dirty="0" smtClean="0">
                <a:ea typeface="ＭＳ Ｐゴシック" panose="020B0600070205080204" pitchFamily="34" charset="-128"/>
              </a:rPr>
              <a:t> qui </a:t>
            </a:r>
            <a:r>
              <a:rPr lang="en-GB" altLang="en-US" sz="2400" dirty="0" err="1" smtClean="0">
                <a:ea typeface="ＭＳ Ｐゴシック" panose="020B0600070205080204" pitchFamily="34" charset="-128"/>
              </a:rPr>
              <a:t>va</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être</a:t>
            </a:r>
            <a:r>
              <a:rPr lang="en-GB" altLang="en-US" sz="2400" dirty="0" smtClean="0">
                <a:ea typeface="ＭＳ Ｐゴシック" panose="020B0600070205080204" pitchFamily="34" charset="-128"/>
              </a:rPr>
              <a:t> </a:t>
            </a:r>
            <a:r>
              <a:rPr lang="en-GB" altLang="en-US" sz="2400" dirty="0" err="1" smtClean="0">
                <a:ea typeface="ＭＳ Ｐゴシック" panose="020B0600070205080204" pitchFamily="34" charset="-128"/>
              </a:rPr>
              <a:t>construit</a:t>
            </a:r>
            <a:endParaRPr lang="en-GB" altLang="en-US" sz="2400" dirty="0">
              <a:ea typeface="ＭＳ Ｐゴシック" panose="020B0600070205080204" pitchFamily="34" charset="-128"/>
            </a:endParaRPr>
          </a:p>
          <a:p>
            <a:pPr algn="just">
              <a:spcBef>
                <a:spcPts val="0"/>
              </a:spcBef>
              <a:spcAft>
                <a:spcPts val="600"/>
              </a:spcAft>
            </a:pPr>
            <a:r>
              <a:rPr lang="en-GB" altLang="en-US" sz="2400" dirty="0">
                <a:ea typeface="ＭＳ Ｐゴシック" panose="020B0600070205080204" pitchFamily="34" charset="-128"/>
              </a:rPr>
              <a:t>Webpage:  www.kios.ucy.ac.cy</a:t>
            </a:r>
            <a:endParaRPr lang="en-US" altLang="en-US" sz="2400" dirty="0">
              <a:ea typeface="ＭＳ Ｐゴシック" panose="020B0600070205080204" pitchFamily="34" charset="-128"/>
            </a:endParaRPr>
          </a:p>
          <a:p>
            <a:pPr algn="just">
              <a:spcAft>
                <a:spcPts val="600"/>
              </a:spcAft>
            </a:pPr>
            <a:endParaRPr lang="el-GR" altLang="en-US" sz="2400" dirty="0" smtClean="0"/>
          </a:p>
        </p:txBody>
      </p:sp>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57200" y="990600"/>
            <a:ext cx="8305800" cy="523220"/>
          </a:xfrm>
          <a:prstGeom prst="rect">
            <a:avLst/>
          </a:prstGeom>
        </p:spPr>
        <p:txBody>
          <a:bodyPr wrap="square">
            <a:spAutoFit/>
          </a:bodyPr>
          <a:lstStyle/>
          <a:p>
            <a:r>
              <a:rPr lang="en-US" altLang="en-US" sz="2800" i="1" dirty="0" smtClean="0">
                <a:solidFill>
                  <a:schemeClr val="bg1"/>
                </a:solidFill>
                <a:latin typeface="+mn-lt"/>
                <a:ea typeface="ＭＳ Ｐゴシック" panose="020B0600070205080204" pitchFamily="34" charset="-128"/>
              </a:rPr>
              <a:t>Centre de </a:t>
            </a:r>
            <a:r>
              <a:rPr lang="en-US" altLang="en-US" sz="2800" i="1" dirty="0" err="1" smtClean="0">
                <a:solidFill>
                  <a:schemeClr val="bg1"/>
                </a:solidFill>
                <a:latin typeface="+mn-lt"/>
                <a:ea typeface="ＭＳ Ｐゴシック" panose="020B0600070205080204" pitchFamily="34" charset="-128"/>
              </a:rPr>
              <a:t>Recherche</a:t>
            </a:r>
            <a:r>
              <a:rPr lang="en-US" altLang="en-US" sz="2800" i="1" dirty="0" smtClean="0">
                <a:solidFill>
                  <a:schemeClr val="bg1"/>
                </a:solidFill>
                <a:latin typeface="+mn-lt"/>
                <a:ea typeface="ＭＳ Ｐゴシック" panose="020B0600070205080204" pitchFamily="34" charset="-128"/>
              </a:rPr>
              <a:t> KIOS - </a:t>
            </a:r>
            <a:r>
              <a:rPr lang="en-US" altLang="en-US" sz="2800" i="1" dirty="0" err="1" smtClean="0">
                <a:solidFill>
                  <a:schemeClr val="bg1"/>
                </a:solidFill>
                <a:latin typeface="+mn-lt"/>
                <a:ea typeface="ＭＳ Ｐゴシック" panose="020B0600070205080204" pitchFamily="34" charset="-128"/>
              </a:rPr>
              <a:t>Historique</a:t>
            </a:r>
            <a:endParaRPr lang="en-US" sz="2800" i="1" dirty="0">
              <a:solidFill>
                <a:schemeClr val="bg1"/>
              </a:solidFill>
              <a:latin typeface="+mn-lt"/>
            </a:endParaRPr>
          </a:p>
        </p:txBody>
      </p:sp>
    </p:spTree>
    <p:extLst>
      <p:ext uri="{BB962C8B-B14F-4D97-AF65-F5344CB8AC3E}">
        <p14:creationId xmlns:p14="http://schemas.microsoft.com/office/powerpoint/2010/main" val="1813088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 y="1676400"/>
            <a:ext cx="8229600" cy="4754563"/>
          </a:xfrm>
        </p:spPr>
        <p:txBody>
          <a:bodyPr/>
          <a:lstStyle/>
          <a:p>
            <a:pPr marL="0" indent="0" algn="ctr">
              <a:buFont typeface="Arial" panose="020B0604020202020204" pitchFamily="34" charset="0"/>
              <a:buNone/>
            </a:pPr>
            <a:r>
              <a:rPr lang="en-US" altLang="en-US" sz="2800" dirty="0" err="1" smtClean="0"/>
              <a:t>L’Université</a:t>
            </a:r>
            <a:r>
              <a:rPr lang="en-US" altLang="en-US" sz="2800" dirty="0" smtClean="0"/>
              <a:t> de </a:t>
            </a:r>
            <a:r>
              <a:rPr lang="en-US" altLang="en-US" sz="2800" dirty="0" err="1" smtClean="0"/>
              <a:t>Chypre</a:t>
            </a:r>
            <a:r>
              <a:rPr lang="en-US" altLang="en-US" sz="2800" dirty="0" smtClean="0"/>
              <a:t> a </a:t>
            </a:r>
            <a:r>
              <a:rPr lang="en-US" altLang="en-US" sz="2800" dirty="0" err="1" smtClean="0"/>
              <a:t>participé</a:t>
            </a:r>
            <a:r>
              <a:rPr lang="en-US" altLang="en-US" sz="2800" dirty="0" smtClean="0"/>
              <a:t> </a:t>
            </a:r>
            <a:r>
              <a:rPr lang="en-US" altLang="en-US" sz="2800" dirty="0" err="1" smtClean="0"/>
              <a:t>à</a:t>
            </a:r>
            <a:r>
              <a:rPr lang="en-US" altLang="en-US" sz="2800" dirty="0" smtClean="0"/>
              <a:t> 145 </a:t>
            </a:r>
            <a:r>
              <a:rPr lang="en-US" altLang="en-US" sz="2800" dirty="0" err="1" smtClean="0"/>
              <a:t>programmes</a:t>
            </a:r>
            <a:r>
              <a:rPr lang="en-US" altLang="en-US" sz="2800" dirty="0" smtClean="0"/>
              <a:t> de </a:t>
            </a:r>
            <a:r>
              <a:rPr lang="en-US" altLang="en-US" sz="2800" dirty="0" err="1" smtClean="0"/>
              <a:t>financement</a:t>
            </a:r>
            <a:r>
              <a:rPr lang="en-US" altLang="en-US" sz="2800" dirty="0" smtClean="0"/>
              <a:t> </a:t>
            </a:r>
            <a:r>
              <a:rPr lang="en-US" altLang="en-US" sz="2800" dirty="0" err="1" smtClean="0"/>
              <a:t>compétitif</a:t>
            </a:r>
            <a:r>
              <a:rPr lang="en-US" altLang="en-US" sz="2800" dirty="0" smtClean="0"/>
              <a:t> en 2015, pour</a:t>
            </a:r>
            <a:r>
              <a:rPr lang="en-US" altLang="en-US" sz="2800" dirty="0"/>
              <a:t> </a:t>
            </a:r>
            <a:r>
              <a:rPr lang="en-US" altLang="en-US" sz="2800" dirty="0" smtClean="0"/>
              <a:t>un budget</a:t>
            </a:r>
            <a:br>
              <a:rPr lang="en-US" altLang="en-US" sz="2800" dirty="0" smtClean="0"/>
            </a:br>
            <a:r>
              <a:rPr lang="en-US" altLang="en-US" sz="2800" dirty="0" smtClean="0"/>
              <a:t>total de 10 726 914,58 €.</a:t>
            </a:r>
          </a:p>
        </p:txBody>
      </p:sp>
      <p:sp>
        <p:nvSpPr>
          <p:cNvPr id="6" name="Rectangle 5"/>
          <p:cNvSpPr/>
          <p:nvPr/>
        </p:nvSpPr>
        <p:spPr>
          <a:xfrm>
            <a:off x="304800" y="1066800"/>
            <a:ext cx="4905998" cy="523220"/>
          </a:xfrm>
          <a:prstGeom prst="rect">
            <a:avLst/>
          </a:prstGeom>
        </p:spPr>
        <p:txBody>
          <a:bodyPr wrap="none">
            <a:spAutoFit/>
          </a:bodyPr>
          <a:lstStyle/>
          <a:p>
            <a:pPr eaLnBrk="1" hangingPunct="1">
              <a:defRPr/>
            </a:pPr>
            <a:r>
              <a:rPr lang="en-US" sz="2800" i="1" dirty="0" err="1" smtClean="0">
                <a:solidFill>
                  <a:schemeClr val="bg1"/>
                </a:solidFill>
                <a:latin typeface="+mn-lt"/>
                <a:cs typeface="Arial" charset="0"/>
              </a:rPr>
              <a:t>Financement</a:t>
            </a:r>
            <a:r>
              <a:rPr lang="en-US" sz="2800" i="1" dirty="0" smtClean="0">
                <a:solidFill>
                  <a:schemeClr val="bg1"/>
                </a:solidFill>
                <a:latin typeface="+mn-lt"/>
                <a:cs typeface="Arial" charset="0"/>
              </a:rPr>
              <a:t> </a:t>
            </a:r>
            <a:r>
              <a:rPr lang="en-US" sz="2800" i="1" dirty="0" err="1" smtClean="0">
                <a:solidFill>
                  <a:schemeClr val="bg1"/>
                </a:solidFill>
                <a:latin typeface="+mn-lt"/>
                <a:cs typeface="Arial" charset="0"/>
              </a:rPr>
              <a:t>compétitif</a:t>
            </a:r>
            <a:r>
              <a:rPr lang="en-US" sz="2800" i="1" dirty="0" smtClean="0">
                <a:solidFill>
                  <a:schemeClr val="bg1"/>
                </a:solidFill>
                <a:latin typeface="+mn-lt"/>
                <a:cs typeface="Arial" charset="0"/>
              </a:rPr>
              <a:t> </a:t>
            </a:r>
            <a:r>
              <a:rPr lang="en-US" sz="2800" i="1" dirty="0" err="1" smtClean="0">
                <a:solidFill>
                  <a:schemeClr val="bg1"/>
                </a:solidFill>
                <a:latin typeface="+mn-lt"/>
                <a:cs typeface="Arial" charset="0"/>
              </a:rPr>
              <a:t>externe</a:t>
            </a:r>
            <a:endParaRPr lang="el-GR" sz="2800" i="1" dirty="0">
              <a:solidFill>
                <a:schemeClr val="bg1"/>
              </a:solidFill>
              <a:latin typeface="+mn-lt"/>
              <a:cs typeface="Arial" charset="0"/>
            </a:endParaRPr>
          </a:p>
        </p:txBody>
      </p:sp>
      <p:pic>
        <p:nvPicPr>
          <p:cNvPr id="1126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62865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lgn="just"/>
            <a:endParaRPr lang="el-GR" altLang="en-US" sz="2400" dirty="0" smtClean="0"/>
          </a:p>
        </p:txBody>
      </p:sp>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81000" y="990600"/>
            <a:ext cx="7633933" cy="523220"/>
          </a:xfrm>
          <a:prstGeom prst="rect">
            <a:avLst/>
          </a:prstGeom>
        </p:spPr>
        <p:txBody>
          <a:bodyPr wrap="none">
            <a:spAutoFit/>
          </a:bodyPr>
          <a:lstStyle/>
          <a:p>
            <a:r>
              <a:rPr lang="en-GB" altLang="en-US" sz="2800" i="1" dirty="0" err="1" smtClean="0">
                <a:solidFill>
                  <a:schemeClr val="bg1"/>
                </a:solidFill>
                <a:latin typeface="+mn-lt"/>
                <a:ea typeface="ＭＳ Ｐゴシック" panose="020B0600070205080204" pitchFamily="34" charset="-128"/>
              </a:rPr>
              <a:t>Aperçu</a:t>
            </a:r>
            <a:r>
              <a:rPr lang="en-GB" altLang="en-US" sz="2800" i="1" dirty="0" smtClean="0">
                <a:solidFill>
                  <a:schemeClr val="bg1"/>
                </a:solidFill>
                <a:latin typeface="+mn-lt"/>
                <a:ea typeface="ＭＳ Ｐゴシック" panose="020B0600070205080204" pitchFamily="34" charset="-128"/>
              </a:rPr>
              <a:t> des </a:t>
            </a:r>
            <a:r>
              <a:rPr lang="en-GB" altLang="en-US" sz="2800" i="1" dirty="0" err="1" smtClean="0">
                <a:solidFill>
                  <a:schemeClr val="bg1"/>
                </a:solidFill>
                <a:latin typeface="+mn-lt"/>
                <a:ea typeface="ＭＳ Ｐゴシック" panose="020B0600070205080204" pitchFamily="34" charset="-128"/>
              </a:rPr>
              <a:t>domaines</a:t>
            </a:r>
            <a:r>
              <a:rPr lang="en-GB" altLang="en-US" sz="2800" i="1" dirty="0" smtClean="0">
                <a:solidFill>
                  <a:schemeClr val="bg1"/>
                </a:solidFill>
                <a:latin typeface="+mn-lt"/>
                <a:ea typeface="ＭＳ Ｐゴシック" panose="020B0600070205080204" pitchFamily="34" charset="-128"/>
              </a:rPr>
              <a:t> du Centre de </a:t>
            </a:r>
            <a:r>
              <a:rPr lang="en-GB" altLang="en-US" sz="2800" i="1" dirty="0" err="1" smtClean="0">
                <a:solidFill>
                  <a:schemeClr val="bg1"/>
                </a:solidFill>
                <a:latin typeface="+mn-lt"/>
                <a:ea typeface="ＭＳ Ｐゴシック" panose="020B0600070205080204" pitchFamily="34" charset="-128"/>
              </a:rPr>
              <a:t>Recherche</a:t>
            </a:r>
            <a:r>
              <a:rPr lang="en-GB" altLang="en-US" sz="2800" i="1" dirty="0" smtClean="0">
                <a:solidFill>
                  <a:schemeClr val="bg1"/>
                </a:solidFill>
                <a:latin typeface="+mn-lt"/>
                <a:ea typeface="ＭＳ Ｐゴシック" panose="020B0600070205080204" pitchFamily="34" charset="-128"/>
              </a:rPr>
              <a:t> KIOS</a:t>
            </a:r>
            <a:endParaRPr lang="en-US" sz="2800" i="1" dirty="0">
              <a:solidFill>
                <a:schemeClr val="bg1"/>
              </a:solidFill>
              <a:latin typeface="+mn-lt"/>
            </a:endParaRPr>
          </a:p>
        </p:txBody>
      </p:sp>
      <p:grpSp>
        <p:nvGrpSpPr>
          <p:cNvPr id="5" name="Group 4"/>
          <p:cNvGrpSpPr>
            <a:grpSpLocks/>
          </p:cNvGrpSpPr>
          <p:nvPr/>
        </p:nvGrpSpPr>
        <p:grpSpPr bwMode="auto">
          <a:xfrm>
            <a:off x="533402" y="1600200"/>
            <a:ext cx="8153408" cy="5029200"/>
            <a:chOff x="384" y="624"/>
            <a:chExt cx="5136" cy="3168"/>
          </a:xfrm>
        </p:grpSpPr>
        <p:sp>
          <p:nvSpPr>
            <p:cNvPr id="7" name="Rectangle 5"/>
            <p:cNvSpPr>
              <a:spLocks noChangeArrowheads="1"/>
            </p:cNvSpPr>
            <p:nvPr/>
          </p:nvSpPr>
          <p:spPr bwMode="auto">
            <a:xfrm>
              <a:off x="384" y="672"/>
              <a:ext cx="5136" cy="3120"/>
            </a:xfrm>
            <a:prstGeom prst="rect">
              <a:avLst/>
            </a:prstGeom>
            <a:solidFill>
              <a:srgbClr val="F9E2BF"/>
            </a:solidFill>
            <a:ln w="9525">
              <a:solidFill>
                <a:schemeClr val="tx1"/>
              </a:solidFill>
              <a:miter lim="800000"/>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8" name="Rectangle 6"/>
            <p:cNvSpPr>
              <a:spLocks noChangeArrowheads="1"/>
            </p:cNvSpPr>
            <p:nvPr/>
          </p:nvSpPr>
          <p:spPr bwMode="auto">
            <a:xfrm>
              <a:off x="3072" y="1296"/>
              <a:ext cx="2304" cy="1200"/>
            </a:xfrm>
            <a:prstGeom prst="rect">
              <a:avLst/>
            </a:prstGeom>
            <a:solidFill>
              <a:srgbClr val="EFECAF"/>
            </a:solidFill>
            <a:ln w="9525">
              <a:solidFill>
                <a:schemeClr val="tx1"/>
              </a:solidFill>
              <a:miter lim="800000"/>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9" name="Line 7"/>
            <p:cNvSpPr>
              <a:spLocks noChangeShapeType="1"/>
            </p:cNvSpPr>
            <p:nvPr/>
          </p:nvSpPr>
          <p:spPr bwMode="auto">
            <a:xfrm>
              <a:off x="2976" y="672"/>
              <a:ext cx="0" cy="3120"/>
            </a:xfrm>
            <a:prstGeom prst="line">
              <a:avLst/>
            </a:prstGeom>
            <a:noFill/>
            <a:ln w="76200" cmpd="tri">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513" y="672"/>
              <a:ext cx="2347"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1800" dirty="0" smtClean="0">
                  <a:solidFill>
                    <a:schemeClr val="tx1"/>
                  </a:solidFill>
                </a:rPr>
                <a:t>Applications</a:t>
              </a:r>
            </a:p>
            <a:p>
              <a:pPr algn="ctr" eaLnBrk="1" hangingPunct="1">
                <a:spcBef>
                  <a:spcPct val="0"/>
                </a:spcBef>
                <a:buFontTx/>
                <a:buNone/>
              </a:pPr>
              <a:r>
                <a:rPr lang="fr-CA" altLang="en-US" sz="1800" i="1" dirty="0" smtClean="0">
                  <a:solidFill>
                    <a:schemeClr val="tx1"/>
                  </a:solidFill>
                </a:rPr>
                <a:t>Systèmes d’Infrastructure Critique</a:t>
              </a:r>
              <a:endParaRPr lang="fr-CA" altLang="en-US" sz="1800" i="1" dirty="0">
                <a:solidFill>
                  <a:schemeClr val="tx1"/>
                </a:solidFill>
              </a:endParaRPr>
            </a:p>
          </p:txBody>
        </p:sp>
        <p:sp>
          <p:nvSpPr>
            <p:cNvPr id="11" name="Line 9"/>
            <p:cNvSpPr>
              <a:spLocks noChangeShapeType="1"/>
            </p:cNvSpPr>
            <p:nvPr/>
          </p:nvSpPr>
          <p:spPr bwMode="auto">
            <a:xfrm>
              <a:off x="384" y="1248"/>
              <a:ext cx="51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Text Box 10"/>
            <p:cNvSpPr txBox="1">
              <a:spLocks noChangeArrowheads="1"/>
            </p:cNvSpPr>
            <p:nvPr/>
          </p:nvSpPr>
          <p:spPr bwMode="auto">
            <a:xfrm>
              <a:off x="3408" y="624"/>
              <a:ext cx="1743"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1800" dirty="0" smtClean="0">
                  <a:solidFill>
                    <a:schemeClr val="tx1"/>
                  </a:solidFill>
                </a:rPr>
                <a:t>Méthodologie</a:t>
              </a:r>
            </a:p>
            <a:p>
              <a:pPr algn="ctr" eaLnBrk="1" hangingPunct="1">
                <a:spcBef>
                  <a:spcPct val="0"/>
                </a:spcBef>
                <a:buFontTx/>
                <a:buNone/>
              </a:pPr>
              <a:r>
                <a:rPr lang="fr-CA" altLang="en-US" sz="1800" i="1" dirty="0" smtClean="0">
                  <a:solidFill>
                    <a:schemeClr val="tx1"/>
                  </a:solidFill>
                </a:rPr>
                <a:t>Surveillance, Contrôle et </a:t>
              </a:r>
              <a:br>
                <a:rPr lang="fr-CA" altLang="en-US" sz="1800" i="1" dirty="0" smtClean="0">
                  <a:solidFill>
                    <a:schemeClr val="tx1"/>
                  </a:solidFill>
                </a:rPr>
              </a:br>
              <a:r>
                <a:rPr lang="fr-CA" altLang="en-US" sz="1800" i="1" dirty="0" smtClean="0">
                  <a:solidFill>
                    <a:schemeClr val="tx1"/>
                  </a:solidFill>
                </a:rPr>
                <a:t>Gestion de l’Intelligence</a:t>
              </a:r>
              <a:endParaRPr lang="fr-CA" altLang="en-US" sz="1800" i="1" dirty="0">
                <a:solidFill>
                  <a:schemeClr val="tx1"/>
                </a:solidFill>
              </a:endParaRPr>
            </a:p>
          </p:txBody>
        </p:sp>
        <p:sp>
          <p:nvSpPr>
            <p:cNvPr id="13" name="Text Box 11"/>
            <p:cNvSpPr txBox="1">
              <a:spLocks noChangeArrowheads="1"/>
            </p:cNvSpPr>
            <p:nvPr/>
          </p:nvSpPr>
          <p:spPr bwMode="auto">
            <a:xfrm>
              <a:off x="480" y="2592"/>
              <a:ext cx="2448" cy="1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eaLnBrk="1" hangingPunct="1">
                <a:spcBef>
                  <a:spcPct val="0"/>
                </a:spcBef>
                <a:buFontTx/>
                <a:buNone/>
              </a:pPr>
              <a:r>
                <a:rPr lang="fr-CA" altLang="en-US" sz="1600" b="0" i="1" u="sng" dirty="0" smtClean="0">
                  <a:solidFill>
                    <a:schemeClr val="tx1"/>
                  </a:solidFill>
                </a:rPr>
                <a:t>Caractéristiques/Défis communs</a:t>
              </a:r>
            </a:p>
            <a:p>
              <a:pPr eaLnBrk="1" hangingPunct="1">
                <a:spcBef>
                  <a:spcPct val="0"/>
                </a:spcBef>
                <a:buFontTx/>
                <a:buNone/>
              </a:pPr>
              <a:endParaRPr lang="fr-CA" altLang="en-US" sz="1600" b="0" dirty="0" smtClean="0">
                <a:solidFill>
                  <a:schemeClr val="tx1"/>
                </a:solidFill>
              </a:endParaRPr>
            </a:p>
            <a:p>
              <a:pPr eaLnBrk="1" hangingPunct="1">
                <a:spcBef>
                  <a:spcPct val="0"/>
                </a:spcBef>
                <a:buFontTx/>
                <a:buChar char="•"/>
              </a:pPr>
              <a:r>
                <a:rPr lang="fr-CA" altLang="en-US" sz="1600" b="0" dirty="0" smtClean="0">
                  <a:solidFill>
                    <a:schemeClr val="tx1"/>
                  </a:solidFill>
                </a:rPr>
                <a:t> Systèmes critiques de sécurité</a:t>
              </a:r>
            </a:p>
            <a:p>
              <a:pPr eaLnBrk="1" hangingPunct="1">
                <a:spcBef>
                  <a:spcPct val="0"/>
                </a:spcBef>
                <a:buFontTx/>
                <a:buChar char="•"/>
              </a:pPr>
              <a:r>
                <a:rPr lang="fr-CA" altLang="en-US" sz="1600" b="0" dirty="0" smtClean="0">
                  <a:solidFill>
                    <a:schemeClr val="tx1"/>
                  </a:solidFill>
                </a:rPr>
                <a:t> Complexes, de grande échelle</a:t>
              </a:r>
            </a:p>
            <a:p>
              <a:pPr eaLnBrk="1" hangingPunct="1">
                <a:spcBef>
                  <a:spcPct val="0"/>
                </a:spcBef>
                <a:buFontTx/>
                <a:buChar char="•"/>
              </a:pPr>
              <a:r>
                <a:rPr lang="fr-CA" altLang="en-US" sz="1600" b="0" dirty="0" smtClean="0">
                  <a:solidFill>
                    <a:schemeClr val="tx1"/>
                  </a:solidFill>
                </a:rPr>
                <a:t> Environnements riches en données</a:t>
              </a:r>
            </a:p>
            <a:p>
              <a:pPr eaLnBrk="1" hangingPunct="1">
                <a:spcBef>
                  <a:spcPct val="0"/>
                </a:spcBef>
                <a:buFontTx/>
                <a:buChar char="•"/>
              </a:pPr>
              <a:r>
                <a:rPr lang="fr-CA" altLang="en-US" sz="1600" b="0" dirty="0" smtClean="0">
                  <a:solidFill>
                    <a:schemeClr val="tx1"/>
                  </a:solidFill>
                </a:rPr>
                <a:t> Distribution spatiale</a:t>
              </a:r>
            </a:p>
            <a:p>
              <a:pPr eaLnBrk="1" hangingPunct="1">
                <a:spcBef>
                  <a:spcPct val="0"/>
                </a:spcBef>
                <a:buFontTx/>
                <a:buChar char="•"/>
              </a:pPr>
              <a:r>
                <a:rPr lang="fr-CA" altLang="en-US" sz="1600" b="0" dirty="0" smtClean="0">
                  <a:solidFill>
                    <a:schemeClr val="tx1"/>
                  </a:solidFill>
                </a:rPr>
                <a:t> Dynamique, aléatoire, incertain</a:t>
              </a:r>
              <a:endParaRPr lang="fr-CA" altLang="en-US" sz="1600" b="0" dirty="0">
                <a:solidFill>
                  <a:schemeClr val="tx1"/>
                </a:solidFill>
              </a:endParaRPr>
            </a:p>
          </p:txBody>
        </p:sp>
        <p:sp>
          <p:nvSpPr>
            <p:cNvPr id="14" name="Text Box 12"/>
            <p:cNvSpPr txBox="1">
              <a:spLocks noChangeArrowheads="1"/>
            </p:cNvSpPr>
            <p:nvPr/>
          </p:nvSpPr>
          <p:spPr bwMode="auto">
            <a:xfrm>
              <a:off x="3072" y="1296"/>
              <a:ext cx="2304" cy="1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spcAft>
                  <a:spcPct val="30000"/>
                </a:spcAft>
                <a:buFontTx/>
                <a:buNone/>
              </a:pPr>
              <a:r>
                <a:rPr lang="fr-CA" altLang="en-US" sz="1400" b="0" u="sng" dirty="0" smtClean="0">
                  <a:solidFill>
                    <a:schemeClr val="tx1"/>
                  </a:solidFill>
                  <a:latin typeface="Arial" panose="020B0604020202020204" pitchFamily="34" charset="0"/>
                </a:rPr>
                <a:t>Caractéristiques de la méthodologie</a:t>
              </a:r>
              <a:endParaRPr lang="fr-CA" altLang="en-US" sz="1400" b="0" dirty="0" smtClean="0">
                <a:solidFill>
                  <a:schemeClr val="tx1"/>
                </a:solidFill>
                <a:latin typeface="Arial" panose="020B0604020202020204" pitchFamily="34" charset="0"/>
              </a:endParaRP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Interprétation des données et Décision</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Tolérance aux pannes (fiable/sécurisé)</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Auto-adaptation, Auto-amélioration</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Distribué/Décentralisé, Coopératif</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Évolutif, Hiérarchique</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Flexible/Interopérable, Modulaire</a:t>
              </a:r>
            </a:p>
            <a:p>
              <a:pPr eaLnBrk="1" hangingPunct="1">
                <a:spcBef>
                  <a:spcPct val="0"/>
                </a:spcBef>
                <a:buSzPct val="70000"/>
                <a:buFont typeface="Wingdings" panose="05000000000000000000" pitchFamily="2" charset="2"/>
                <a:buChar char="Ø"/>
              </a:pPr>
              <a:r>
                <a:rPr lang="fr-CA" altLang="en-US" sz="1400" b="0" dirty="0" smtClean="0">
                  <a:solidFill>
                    <a:schemeClr val="tx1"/>
                  </a:solidFill>
                  <a:latin typeface="Arial" panose="020B0604020202020204" pitchFamily="34" charset="0"/>
                </a:rPr>
                <a:t>Bio-inspiré</a:t>
              </a:r>
              <a:endParaRPr lang="fr-CA" altLang="en-US" sz="1400" b="0" dirty="0">
                <a:solidFill>
                  <a:schemeClr val="tx1"/>
                </a:solidFill>
                <a:latin typeface="Arial" panose="020B0604020202020204" pitchFamily="34" charset="0"/>
              </a:endParaRPr>
            </a:p>
          </p:txBody>
        </p:sp>
        <p:sp>
          <p:nvSpPr>
            <p:cNvPr id="15" name="Rectangle 13"/>
            <p:cNvSpPr>
              <a:spLocks noChangeArrowheads="1"/>
            </p:cNvSpPr>
            <p:nvPr/>
          </p:nvSpPr>
          <p:spPr bwMode="auto">
            <a:xfrm>
              <a:off x="528" y="1296"/>
              <a:ext cx="2327" cy="1299"/>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6" name="Text Box 14"/>
            <p:cNvSpPr txBox="1">
              <a:spLocks noChangeArrowheads="1"/>
            </p:cNvSpPr>
            <p:nvPr/>
          </p:nvSpPr>
          <p:spPr bwMode="auto">
            <a:xfrm>
              <a:off x="528" y="1344"/>
              <a:ext cx="2352" cy="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eaLnBrk="1" hangingPunct="1">
                <a:spcBef>
                  <a:spcPct val="0"/>
                </a:spcBef>
                <a:buClr>
                  <a:schemeClr val="accent2"/>
                </a:buClr>
                <a:buSzPct val="70000"/>
                <a:buFont typeface="Wingdings" panose="05000000000000000000" pitchFamily="2" charset="2"/>
                <a:buChar char="Ø"/>
              </a:pPr>
              <a:r>
                <a:rPr lang="fr-CA" altLang="en-US" sz="1600" dirty="0" smtClean="0">
                  <a:solidFill>
                    <a:schemeClr val="accent2"/>
                  </a:solidFill>
                  <a:latin typeface="Arial" panose="020B0604020202020204" pitchFamily="34" charset="0"/>
                </a:rPr>
                <a:t>Systèmes d'alimentation électrique et réseaux de distribution</a:t>
              </a:r>
            </a:p>
            <a:p>
              <a:pPr eaLnBrk="1" hangingPunct="1">
                <a:spcBef>
                  <a:spcPct val="0"/>
                </a:spcBef>
                <a:buClr>
                  <a:schemeClr val="accent2"/>
                </a:buClr>
                <a:buSzPct val="70000"/>
                <a:buFont typeface="Wingdings" panose="05000000000000000000" pitchFamily="2" charset="2"/>
                <a:buChar char="Ø"/>
              </a:pPr>
              <a:r>
                <a:rPr lang="fr-CA" altLang="en-US" sz="1600" dirty="0" smtClean="0">
                  <a:solidFill>
                    <a:schemeClr val="accent2"/>
                  </a:solidFill>
                  <a:latin typeface="Arial" panose="020B0604020202020204" pitchFamily="34" charset="0"/>
                </a:rPr>
                <a:t>Systèmes de gestion des ressources en eau</a:t>
              </a:r>
            </a:p>
            <a:p>
              <a:pPr eaLnBrk="1" hangingPunct="1">
                <a:spcBef>
                  <a:spcPct val="0"/>
                </a:spcBef>
                <a:buClr>
                  <a:schemeClr val="accent2"/>
                </a:buClr>
                <a:buSzPct val="70000"/>
                <a:buFont typeface="Wingdings" panose="05000000000000000000" pitchFamily="2" charset="2"/>
                <a:buChar char="Ø"/>
              </a:pPr>
              <a:r>
                <a:rPr lang="fr-CA" altLang="en-US" sz="1600" dirty="0" smtClean="0">
                  <a:solidFill>
                    <a:schemeClr val="accent2"/>
                  </a:solidFill>
                  <a:latin typeface="Arial" panose="020B0604020202020204" pitchFamily="34" charset="0"/>
                </a:rPr>
                <a:t>Systèmes de transport intelligents</a:t>
              </a:r>
            </a:p>
            <a:p>
              <a:pPr eaLnBrk="1" hangingPunct="1">
                <a:spcBef>
                  <a:spcPct val="0"/>
                </a:spcBef>
                <a:buClr>
                  <a:schemeClr val="accent2"/>
                </a:buClr>
                <a:buSzPct val="70000"/>
                <a:buFont typeface="Wingdings" panose="05000000000000000000" pitchFamily="2" charset="2"/>
                <a:buChar char="Ø"/>
              </a:pPr>
              <a:r>
                <a:rPr lang="fr-CA" altLang="en-US" sz="1600" dirty="0" smtClean="0">
                  <a:solidFill>
                    <a:schemeClr val="accent2"/>
                  </a:solidFill>
                  <a:latin typeface="Arial" panose="020B0604020202020204" pitchFamily="34" charset="0"/>
                </a:rPr>
                <a:t>Réseaux de communication</a:t>
              </a:r>
              <a:endParaRPr lang="fr-CA" altLang="en-US" sz="1600" dirty="0">
                <a:solidFill>
                  <a:schemeClr val="accent2"/>
                </a:solidFill>
                <a:latin typeface="Arial" panose="020B0604020202020204" pitchFamily="34" charset="0"/>
              </a:endParaRPr>
            </a:p>
          </p:txBody>
        </p:sp>
        <p:sp>
          <p:nvSpPr>
            <p:cNvPr id="17" name="Line 15"/>
            <p:cNvSpPr>
              <a:spLocks noChangeShapeType="1"/>
            </p:cNvSpPr>
            <p:nvPr/>
          </p:nvSpPr>
          <p:spPr bwMode="auto">
            <a:xfrm flipH="1">
              <a:off x="3408" y="2496"/>
              <a:ext cx="48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4560" y="2496"/>
              <a:ext cx="48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9" name="Group 17"/>
            <p:cNvGrpSpPr>
              <a:grpSpLocks/>
            </p:cNvGrpSpPr>
            <p:nvPr/>
          </p:nvGrpSpPr>
          <p:grpSpPr bwMode="auto">
            <a:xfrm>
              <a:off x="3024" y="2592"/>
              <a:ext cx="2400" cy="1104"/>
              <a:chOff x="3024" y="2592"/>
              <a:chExt cx="2400" cy="1104"/>
            </a:xfrm>
          </p:grpSpPr>
          <p:sp>
            <p:nvSpPr>
              <p:cNvPr id="21" name="Oval 18"/>
              <p:cNvSpPr>
                <a:spLocks noChangeArrowheads="1"/>
              </p:cNvSpPr>
              <p:nvPr/>
            </p:nvSpPr>
            <p:spPr bwMode="auto">
              <a:xfrm>
                <a:off x="3840" y="2592"/>
                <a:ext cx="768" cy="110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1400" i="1" u="sng" dirty="0" smtClean="0">
                    <a:solidFill>
                      <a:schemeClr val="tx1"/>
                    </a:solidFill>
                  </a:rPr>
                  <a:t>Logiciel/</a:t>
                </a:r>
              </a:p>
              <a:p>
                <a:pPr algn="ctr" eaLnBrk="1" hangingPunct="1">
                  <a:spcBef>
                    <a:spcPct val="0"/>
                  </a:spcBef>
                  <a:buFontTx/>
                  <a:buNone/>
                </a:pPr>
                <a:r>
                  <a:rPr lang="fr-CA" altLang="en-US" sz="1400" i="1" u="sng" dirty="0" smtClean="0">
                    <a:solidFill>
                      <a:schemeClr val="tx1"/>
                    </a:solidFill>
                  </a:rPr>
                  <a:t>Matériel</a:t>
                </a:r>
              </a:p>
              <a:p>
                <a:pPr algn="ctr" eaLnBrk="1" hangingPunct="1">
                  <a:spcBef>
                    <a:spcPct val="0"/>
                  </a:spcBef>
                  <a:buFontTx/>
                  <a:buNone/>
                </a:pPr>
                <a:endParaRPr lang="fr-CA" altLang="en-US" sz="1400" i="1" u="sng" dirty="0" smtClean="0">
                  <a:solidFill>
                    <a:schemeClr val="tx1"/>
                  </a:solidFill>
                </a:endParaRPr>
              </a:p>
              <a:p>
                <a:pPr algn="ctr" eaLnBrk="1" hangingPunct="1">
                  <a:spcBef>
                    <a:spcPct val="0"/>
                  </a:spcBef>
                  <a:buFontTx/>
                  <a:buNone/>
                </a:pPr>
                <a:r>
                  <a:rPr lang="fr-CA" altLang="en-US" sz="1200" b="0" dirty="0" smtClean="0">
                    <a:solidFill>
                      <a:schemeClr val="tx1"/>
                    </a:solidFill>
                  </a:rPr>
                  <a:t>Protocoles, </a:t>
                </a:r>
              </a:p>
              <a:p>
                <a:pPr algn="ctr" eaLnBrk="1" hangingPunct="1">
                  <a:spcBef>
                    <a:spcPct val="0"/>
                  </a:spcBef>
                  <a:buFontTx/>
                  <a:buNone/>
                </a:pPr>
                <a:r>
                  <a:rPr lang="fr-CA" altLang="en-US" sz="1200" b="0" dirty="0" smtClean="0">
                    <a:solidFill>
                      <a:schemeClr val="tx1"/>
                    </a:solidFill>
                  </a:rPr>
                  <a:t>Systèmes </a:t>
                </a:r>
                <a:br>
                  <a:rPr lang="fr-CA" altLang="en-US" sz="1200" b="0" dirty="0" smtClean="0">
                    <a:solidFill>
                      <a:schemeClr val="tx1"/>
                    </a:solidFill>
                  </a:rPr>
                </a:br>
                <a:r>
                  <a:rPr lang="fr-CA" altLang="en-US" sz="1200" b="0" dirty="0" smtClean="0">
                    <a:solidFill>
                      <a:schemeClr val="tx1"/>
                    </a:solidFill>
                  </a:rPr>
                  <a:t>enchâssés</a:t>
                </a:r>
                <a:endParaRPr lang="fr-CA" altLang="en-US" sz="1200" b="0" dirty="0">
                  <a:solidFill>
                    <a:schemeClr val="tx1"/>
                  </a:solidFill>
                </a:endParaRPr>
              </a:p>
            </p:txBody>
          </p:sp>
          <p:sp>
            <p:nvSpPr>
              <p:cNvPr id="22" name="Oval 19"/>
              <p:cNvSpPr>
                <a:spLocks noChangeArrowheads="1"/>
              </p:cNvSpPr>
              <p:nvPr/>
            </p:nvSpPr>
            <p:spPr bwMode="auto">
              <a:xfrm>
                <a:off x="3024" y="2592"/>
                <a:ext cx="768" cy="110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1400" i="1" u="sng" dirty="0" smtClean="0">
                    <a:solidFill>
                      <a:schemeClr val="tx1"/>
                    </a:solidFill>
                  </a:rPr>
                  <a:t>Logiciel</a:t>
                </a:r>
              </a:p>
              <a:p>
                <a:pPr algn="ctr" eaLnBrk="1" hangingPunct="1">
                  <a:spcBef>
                    <a:spcPct val="0"/>
                  </a:spcBef>
                  <a:buFontTx/>
                  <a:buNone/>
                </a:pPr>
                <a:endParaRPr lang="fr-CA" altLang="en-US" sz="1400" i="1" u="sng" dirty="0" smtClean="0">
                  <a:solidFill>
                    <a:schemeClr val="tx1"/>
                  </a:solidFill>
                </a:endParaRPr>
              </a:p>
              <a:p>
                <a:pPr algn="ctr" eaLnBrk="1" hangingPunct="1">
                  <a:spcBef>
                    <a:spcPct val="0"/>
                  </a:spcBef>
                  <a:buFontTx/>
                  <a:buNone/>
                </a:pPr>
                <a:r>
                  <a:rPr lang="fr-CA" altLang="en-US" sz="1200" b="0" dirty="0" smtClean="0">
                    <a:solidFill>
                      <a:schemeClr val="tx1"/>
                    </a:solidFill>
                  </a:rPr>
                  <a:t>Algorithmes</a:t>
                </a:r>
                <a:r>
                  <a:rPr lang="fr-CA" altLang="en-US" sz="1400" b="0" dirty="0" smtClean="0">
                    <a:solidFill>
                      <a:schemeClr val="tx1"/>
                    </a:solidFill>
                  </a:rPr>
                  <a:t> </a:t>
                </a:r>
                <a:r>
                  <a:rPr lang="fr-CA" altLang="en-US" sz="1400" dirty="0" smtClean="0">
                    <a:solidFill>
                      <a:schemeClr val="tx1"/>
                    </a:solidFill>
                  </a:rPr>
                  <a:t> </a:t>
                </a:r>
              </a:p>
              <a:p>
                <a:pPr algn="ctr" eaLnBrk="1" hangingPunct="1">
                  <a:spcBef>
                    <a:spcPct val="0"/>
                  </a:spcBef>
                  <a:buFontTx/>
                  <a:buNone/>
                </a:pPr>
                <a:endParaRPr lang="fr-CA" altLang="en-US" sz="1400" dirty="0">
                  <a:solidFill>
                    <a:schemeClr val="tx1"/>
                  </a:solidFill>
                </a:endParaRPr>
              </a:p>
            </p:txBody>
          </p:sp>
          <p:sp>
            <p:nvSpPr>
              <p:cNvPr id="23" name="Oval 20"/>
              <p:cNvSpPr>
                <a:spLocks noChangeArrowheads="1"/>
              </p:cNvSpPr>
              <p:nvPr/>
            </p:nvSpPr>
            <p:spPr bwMode="auto">
              <a:xfrm>
                <a:off x="4656" y="2592"/>
                <a:ext cx="768" cy="110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Wingdings" panose="05000000000000000000" pitchFamily="2" charset="2"/>
                  <a:defRPr sz="2400" b="1">
                    <a:solidFill>
                      <a:srgbClr val="006699"/>
                    </a:solidFill>
                    <a:latin typeface="Microsoft Sans Serif" panose="020B0604020202020204" pitchFamily="34" charset="0"/>
                    <a:ea typeface="ＭＳ Ｐゴシック" panose="020B0600070205080204" pitchFamily="34" charset="-128"/>
                  </a:defRPr>
                </a:lvl1pPr>
                <a:lvl2pPr marL="742950" indent="-285750" algn="just" eaLnBrk="0" hangingPunct="0">
                  <a:spcBef>
                    <a:spcPct val="20000"/>
                  </a:spcBef>
                  <a:buChar char="•"/>
                  <a:defRPr>
                    <a:solidFill>
                      <a:srgbClr val="1C1C1C"/>
                    </a:solidFill>
                    <a:latin typeface="Microsoft Sans Serif" panose="020B0604020202020204" pitchFamily="34" charset="0"/>
                    <a:ea typeface="ＭＳ Ｐゴシック" panose="020B0600070205080204" pitchFamily="34" charset="-128"/>
                  </a:defRPr>
                </a:lvl2pPr>
                <a:lvl3pPr marL="1143000" indent="-228600" algn="just" eaLnBrk="0" hangingPunct="0">
                  <a:spcBef>
                    <a:spcPct val="20000"/>
                  </a:spcBef>
                  <a:buFont typeface="Wingdings" panose="05000000000000000000" pitchFamily="2" charset="2"/>
                  <a:buChar char="Ø"/>
                  <a:defRPr sz="1600">
                    <a:solidFill>
                      <a:srgbClr val="006699"/>
                    </a:solidFill>
                    <a:latin typeface="Microsoft Sans Serif" panose="020B0604020202020204" pitchFamily="34" charset="0"/>
                    <a:ea typeface="ＭＳ Ｐゴシック" panose="020B0600070205080204" pitchFamily="34" charset="-128"/>
                  </a:defRPr>
                </a:lvl3pPr>
                <a:lvl4pPr marL="1600200" indent="-228600" algn="just" eaLnBrk="0" hangingPunct="0">
                  <a:spcBef>
                    <a:spcPct val="20000"/>
                  </a:spcBef>
                  <a:buChar char="•"/>
                  <a:defRPr sz="1600" i="1">
                    <a:solidFill>
                      <a:srgbClr val="006699"/>
                    </a:solidFill>
                    <a:latin typeface="Microsoft Sans Serif" panose="020B0604020202020204" pitchFamily="34" charset="0"/>
                    <a:ea typeface="ＭＳ Ｐゴシック" panose="020B0600070205080204" pitchFamily="34" charset="-128"/>
                  </a:defRPr>
                </a:lvl4pPr>
                <a:lvl5pPr marL="2057400" indent="-228600" algn="just" eaLnBrk="0" hangingPunct="0">
                  <a:spcBef>
                    <a:spcPct val="20000"/>
                  </a:spcBef>
                  <a:defRPr sz="1400" u="sng">
                    <a:solidFill>
                      <a:srgbClr val="006699"/>
                    </a:solidFill>
                    <a:latin typeface="Microsoft Sans Serif" panose="020B0604020202020204" pitchFamily="34" charset="0"/>
                    <a:ea typeface="ＭＳ Ｐゴシック" panose="020B0600070205080204" pitchFamily="34" charset="-128"/>
                  </a:defRPr>
                </a:lvl5pPr>
                <a:lvl6pPr marL="25146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6pPr>
                <a:lvl7pPr marL="29718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7pPr>
                <a:lvl8pPr marL="34290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8pPr>
                <a:lvl9pPr marL="3886200" indent="-228600" algn="just" eaLnBrk="0" fontAlgn="base" hangingPunct="0">
                  <a:spcBef>
                    <a:spcPct val="20000"/>
                  </a:spcBef>
                  <a:spcAft>
                    <a:spcPct val="0"/>
                  </a:spcAft>
                  <a:defRPr sz="1400" u="sng">
                    <a:solidFill>
                      <a:srgbClr val="006699"/>
                    </a:solidFill>
                    <a:latin typeface="Microsoft Sans Serif" panose="020B0604020202020204" pitchFamily="34" charset="0"/>
                    <a:ea typeface="ＭＳ Ｐゴシック" panose="020B0600070205080204" pitchFamily="34" charset="-128"/>
                  </a:defRPr>
                </a:lvl9pPr>
              </a:lstStyle>
              <a:p>
                <a:pPr algn="ctr" eaLnBrk="1" hangingPunct="1">
                  <a:spcBef>
                    <a:spcPct val="0"/>
                  </a:spcBef>
                  <a:buFontTx/>
                  <a:buNone/>
                </a:pPr>
                <a:r>
                  <a:rPr lang="fr-CA" altLang="en-US" sz="1400" i="1" u="sng" dirty="0" smtClean="0">
                    <a:solidFill>
                      <a:schemeClr val="tx1"/>
                    </a:solidFill>
                  </a:rPr>
                  <a:t>Matériel</a:t>
                </a:r>
              </a:p>
              <a:p>
                <a:pPr algn="ctr" eaLnBrk="1" hangingPunct="1">
                  <a:spcBef>
                    <a:spcPct val="0"/>
                  </a:spcBef>
                  <a:buFontTx/>
                  <a:buNone/>
                </a:pPr>
                <a:endParaRPr lang="fr-CA" altLang="en-US" sz="1400" i="1" u="sng" dirty="0" smtClean="0">
                  <a:solidFill>
                    <a:schemeClr val="tx1"/>
                  </a:solidFill>
                </a:endParaRPr>
              </a:p>
              <a:p>
                <a:pPr algn="ctr" eaLnBrk="1" hangingPunct="1">
                  <a:spcBef>
                    <a:spcPct val="0"/>
                  </a:spcBef>
                  <a:buFontTx/>
                  <a:buNone/>
                </a:pPr>
                <a:r>
                  <a:rPr lang="fr-CA" altLang="en-US" sz="1200" b="0" dirty="0" smtClean="0">
                    <a:solidFill>
                      <a:schemeClr val="tx1"/>
                    </a:solidFill>
                  </a:rPr>
                  <a:t>Capteurs,</a:t>
                </a:r>
              </a:p>
              <a:p>
                <a:pPr algn="ctr" eaLnBrk="1" hangingPunct="1">
                  <a:spcBef>
                    <a:spcPct val="0"/>
                  </a:spcBef>
                  <a:buFontTx/>
                  <a:buNone/>
                </a:pPr>
                <a:r>
                  <a:rPr lang="fr-CA" altLang="en-US" sz="1200" b="0" dirty="0">
                    <a:solidFill>
                      <a:schemeClr val="tx1"/>
                    </a:solidFill>
                  </a:rPr>
                  <a:t>A</a:t>
                </a:r>
                <a:r>
                  <a:rPr lang="fr-CA" altLang="en-US" sz="1200" b="0" dirty="0" smtClean="0">
                    <a:solidFill>
                      <a:schemeClr val="tx1"/>
                    </a:solidFill>
                  </a:rPr>
                  <a:t>ctionneurs,</a:t>
                </a:r>
              </a:p>
              <a:p>
                <a:pPr algn="ctr" eaLnBrk="1" hangingPunct="1">
                  <a:spcBef>
                    <a:spcPct val="0"/>
                  </a:spcBef>
                  <a:buFontTx/>
                  <a:buNone/>
                </a:pPr>
                <a:r>
                  <a:rPr lang="fr-CA" altLang="en-US" sz="1200" b="0" dirty="0" smtClean="0">
                    <a:solidFill>
                      <a:schemeClr val="tx1"/>
                    </a:solidFill>
                  </a:rPr>
                  <a:t>Systèmes </a:t>
                </a:r>
                <a:br>
                  <a:rPr lang="fr-CA" altLang="en-US" sz="1200" b="0" dirty="0" smtClean="0">
                    <a:solidFill>
                      <a:schemeClr val="tx1"/>
                    </a:solidFill>
                  </a:rPr>
                </a:br>
                <a:r>
                  <a:rPr lang="fr-CA" altLang="en-US" sz="1200" b="0" dirty="0" smtClean="0">
                    <a:solidFill>
                      <a:schemeClr val="tx1"/>
                    </a:solidFill>
                  </a:rPr>
                  <a:t>robotiques</a:t>
                </a:r>
                <a:endParaRPr lang="fr-CA" altLang="en-US" sz="1200" b="0" dirty="0">
                  <a:solidFill>
                    <a:schemeClr val="tx1"/>
                  </a:solidFill>
                </a:endParaRPr>
              </a:p>
            </p:txBody>
          </p:sp>
        </p:grpSp>
        <p:sp>
          <p:nvSpPr>
            <p:cNvPr id="20" name="Line 21"/>
            <p:cNvSpPr>
              <a:spLocks noChangeShapeType="1"/>
            </p:cNvSpPr>
            <p:nvPr/>
          </p:nvSpPr>
          <p:spPr bwMode="auto">
            <a:xfrm>
              <a:off x="4224" y="2496"/>
              <a:ext cx="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2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48905"/>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099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91043" y="914400"/>
            <a:ext cx="8500557" cy="745629"/>
          </a:xfrm>
        </p:spPr>
        <p:txBody>
          <a:bodyPr>
            <a:normAutofit/>
          </a:bodyPr>
          <a:lstStyle/>
          <a:p>
            <a:pPr algn="l"/>
            <a:r>
              <a:rPr lang="en-US" sz="3200" i="1" dirty="0" smtClean="0">
                <a:solidFill>
                  <a:schemeClr val="bg1"/>
                </a:solidFill>
                <a:latin typeface="+mn-lt"/>
              </a:rPr>
              <a:t>Première </a:t>
            </a:r>
            <a:r>
              <a:rPr lang="en-US" sz="3200" i="1" dirty="0" err="1" smtClean="0">
                <a:solidFill>
                  <a:schemeClr val="bg1"/>
                </a:solidFill>
                <a:latin typeface="+mn-lt"/>
              </a:rPr>
              <a:t>biobanque</a:t>
            </a:r>
            <a:r>
              <a:rPr lang="en-US" sz="3200" i="1" dirty="0" smtClean="0">
                <a:solidFill>
                  <a:schemeClr val="bg1"/>
                </a:solidFill>
                <a:latin typeface="+mn-lt"/>
              </a:rPr>
              <a:t> </a:t>
            </a:r>
            <a:r>
              <a:rPr lang="en-US" sz="3200" i="1" dirty="0" err="1" smtClean="0">
                <a:solidFill>
                  <a:schemeClr val="bg1"/>
                </a:solidFill>
                <a:latin typeface="+mn-lt"/>
              </a:rPr>
              <a:t>à</a:t>
            </a:r>
            <a:r>
              <a:rPr lang="en-US" sz="3200" i="1" dirty="0" smtClean="0">
                <a:solidFill>
                  <a:schemeClr val="bg1"/>
                </a:solidFill>
                <a:latin typeface="+mn-lt"/>
              </a:rPr>
              <a:t> </a:t>
            </a:r>
            <a:r>
              <a:rPr lang="en-US" sz="3200" i="1" dirty="0" err="1" smtClean="0">
                <a:solidFill>
                  <a:schemeClr val="bg1"/>
                </a:solidFill>
                <a:latin typeface="+mn-lt"/>
              </a:rPr>
              <a:t>Chypre</a:t>
            </a:r>
            <a:endParaRPr lang="el-GR" sz="3200" i="1" dirty="0">
              <a:solidFill>
                <a:schemeClr val="bg1"/>
              </a:solidFill>
              <a:latin typeface="+mn-lt"/>
            </a:endParaRPr>
          </a:p>
        </p:txBody>
      </p:sp>
      <p:pic>
        <p:nvPicPr>
          <p:cNvPr id="7" name="Picture 2" descr="biobanks_diagram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85" y="3720196"/>
            <a:ext cx="2488915" cy="169000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4220530" y="1933912"/>
            <a:ext cx="4237670" cy="2246769"/>
          </a:xfrm>
          <a:prstGeom prst="rect">
            <a:avLst/>
          </a:prstGeom>
          <a:solidFill>
            <a:srgbClr val="FFFFCC"/>
          </a:solidFill>
        </p:spPr>
        <p:txBody>
          <a:bodyPr wrap="square" rtlCol="0">
            <a:spAutoFit/>
          </a:bodyPr>
          <a:lstStyle/>
          <a:p>
            <a:pPr algn="l"/>
            <a:r>
              <a:rPr lang="en-US" sz="2000" dirty="0" smtClean="0">
                <a:sym typeface="Webdings"/>
              </a:rPr>
              <a:t></a:t>
            </a:r>
            <a:r>
              <a:rPr lang="fr-CA" sz="2000" dirty="0" smtClean="0">
                <a:sym typeface="Webdings"/>
              </a:rPr>
              <a:t>Information médicale archivée</a:t>
            </a:r>
            <a:endParaRPr lang="fr-CA" sz="2000" dirty="0" smtClean="0">
              <a:latin typeface="+mj-lt"/>
            </a:endParaRPr>
          </a:p>
          <a:p>
            <a:pPr algn="l"/>
            <a:endParaRPr lang="fr-CA" sz="2000" dirty="0" smtClean="0">
              <a:latin typeface="+mj-lt"/>
            </a:endParaRPr>
          </a:p>
          <a:p>
            <a:pPr algn="l"/>
            <a:r>
              <a:rPr lang="fr-CA" sz="2000" dirty="0" smtClean="0">
                <a:sym typeface="Webdings"/>
              </a:rPr>
              <a:t>ADN</a:t>
            </a:r>
            <a:endParaRPr lang="fr-CA" sz="2000" dirty="0" smtClean="0">
              <a:latin typeface="+mj-lt"/>
            </a:endParaRPr>
          </a:p>
          <a:p>
            <a:pPr algn="l"/>
            <a:r>
              <a:rPr lang="fr-CA" sz="2000" dirty="0" smtClean="0">
                <a:sym typeface="Webdings"/>
              </a:rPr>
              <a:t></a:t>
            </a:r>
            <a:r>
              <a:rPr lang="fr-CA" sz="2000" dirty="0" smtClean="0">
                <a:latin typeface="+mj-lt"/>
              </a:rPr>
              <a:t>Plasma</a:t>
            </a:r>
          </a:p>
          <a:p>
            <a:pPr algn="l"/>
            <a:r>
              <a:rPr lang="fr-CA" sz="2000" dirty="0" smtClean="0">
                <a:sym typeface="Webdings"/>
              </a:rPr>
              <a:t></a:t>
            </a:r>
            <a:r>
              <a:rPr lang="fr-CA" sz="2000" dirty="0" smtClean="0">
                <a:latin typeface="+mj-lt"/>
              </a:rPr>
              <a:t>Sérum</a:t>
            </a:r>
          </a:p>
          <a:p>
            <a:pPr algn="l"/>
            <a:r>
              <a:rPr lang="fr-CA" sz="2000" dirty="0" smtClean="0">
                <a:latin typeface="+mj-lt"/>
                <a:sym typeface="Webdings"/>
              </a:rPr>
              <a:t></a:t>
            </a:r>
            <a:r>
              <a:rPr lang="fr-CA" sz="2000" dirty="0" smtClean="0">
                <a:latin typeface="+mj-lt"/>
              </a:rPr>
              <a:t>Urine</a:t>
            </a:r>
          </a:p>
          <a:p>
            <a:r>
              <a:rPr lang="fr-CA" sz="2000" dirty="0" smtClean="0">
                <a:sym typeface="Webdings"/>
              </a:rPr>
              <a:t></a:t>
            </a:r>
            <a:r>
              <a:rPr lang="fr-CA" sz="2000" dirty="0" smtClean="0">
                <a:latin typeface="+mj-lt"/>
              </a:rPr>
              <a:t>Biopsies</a:t>
            </a:r>
            <a:endParaRPr lang="fr-CA" sz="2000" dirty="0">
              <a:latin typeface="+mj-lt"/>
            </a:endParaRPr>
          </a:p>
        </p:txBody>
      </p:sp>
      <p:pic>
        <p:nvPicPr>
          <p:cNvPr id="9" name="Picture 8"/>
          <p:cNvPicPr>
            <a:picLocks noChangeAspect="1"/>
          </p:cNvPicPr>
          <p:nvPr/>
        </p:nvPicPr>
        <p:blipFill>
          <a:blip r:embed="rId5"/>
          <a:stretch>
            <a:fillRect/>
          </a:stretch>
        </p:blipFill>
        <p:spPr>
          <a:xfrm>
            <a:off x="581172" y="2057400"/>
            <a:ext cx="1853577" cy="1246262"/>
          </a:xfrm>
          <a:prstGeom prst="rect">
            <a:avLst/>
          </a:prstGeom>
        </p:spPr>
      </p:pic>
      <p:sp>
        <p:nvSpPr>
          <p:cNvPr id="10" name="Title 1"/>
          <p:cNvSpPr txBox="1">
            <a:spLocks/>
          </p:cNvSpPr>
          <p:nvPr/>
        </p:nvSpPr>
        <p:spPr>
          <a:xfrm>
            <a:off x="3810000" y="4566297"/>
            <a:ext cx="4996543" cy="213930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dirty="0" smtClean="0">
                <a:latin typeface="+mn-lt"/>
              </a:rPr>
              <a:t>Cohortes de patients uniques</a:t>
            </a:r>
          </a:p>
          <a:p>
            <a:endParaRPr lang="fr-CA" sz="1800" dirty="0" smtClean="0">
              <a:latin typeface="+mn-lt"/>
            </a:endParaRPr>
          </a:p>
          <a:p>
            <a:pPr marL="257175" indent="-257175">
              <a:buFont typeface="Wingdings" panose="05000000000000000000" pitchFamily="2" charset="2"/>
              <a:buChar char="Ø"/>
            </a:pPr>
            <a:r>
              <a:rPr lang="fr-CA" sz="2000" dirty="0" smtClean="0">
                <a:latin typeface="+mn-lt"/>
              </a:rPr>
              <a:t>Maladie rénale kystique médullaire (Néphropathie Paphos)</a:t>
            </a:r>
          </a:p>
          <a:p>
            <a:pPr marL="257175" indent="-257175">
              <a:buFont typeface="Wingdings" panose="05000000000000000000" pitchFamily="2" charset="2"/>
              <a:buChar char="Ø"/>
            </a:pPr>
            <a:r>
              <a:rPr lang="fr-CA" sz="2000" dirty="0" smtClean="0">
                <a:latin typeface="+mn-lt"/>
              </a:rPr>
              <a:t>Néphropathie de la membrane basale mince</a:t>
            </a:r>
          </a:p>
          <a:p>
            <a:pPr marL="257175" indent="-257175">
              <a:buFont typeface="Wingdings" panose="05000000000000000000" pitchFamily="2" charset="2"/>
              <a:buChar char="Ø"/>
            </a:pPr>
            <a:r>
              <a:rPr lang="fr-CA" sz="2000" dirty="0" smtClean="0">
                <a:latin typeface="+mn-lt"/>
              </a:rPr>
              <a:t>Néphropathie CFHR5 (</a:t>
            </a:r>
            <a:r>
              <a:rPr lang="fr-CA" sz="2000" dirty="0" err="1" smtClean="0">
                <a:latin typeface="+mn-lt"/>
              </a:rPr>
              <a:t>Nephropathie</a:t>
            </a:r>
            <a:r>
              <a:rPr lang="fr-CA" sz="2000" dirty="0" smtClean="0">
                <a:latin typeface="+mn-lt"/>
              </a:rPr>
              <a:t> </a:t>
            </a:r>
            <a:r>
              <a:rPr lang="fr-CA" sz="2000" dirty="0" err="1" smtClean="0"/>
              <a:t>Troodos</a:t>
            </a:r>
            <a:r>
              <a:rPr lang="fr-CA" sz="2000" dirty="0" smtClean="0">
                <a:latin typeface="+mn-lt"/>
              </a:rPr>
              <a:t>)</a:t>
            </a:r>
            <a:endParaRPr lang="fr-CA" sz="2000" dirty="0">
              <a:latin typeface="+mn-lt"/>
            </a:endParaRPr>
          </a:p>
        </p:txBody>
      </p:sp>
      <p:pic>
        <p:nvPicPr>
          <p:cNvPr id="11" name="Picture 10"/>
          <p:cNvPicPr>
            <a:picLocks noChangeAspect="1"/>
          </p:cNvPicPr>
          <p:nvPr/>
        </p:nvPicPr>
        <p:blipFill>
          <a:blip r:embed="rId6"/>
          <a:stretch>
            <a:fillRect/>
          </a:stretch>
        </p:blipFill>
        <p:spPr>
          <a:xfrm>
            <a:off x="3657600" y="296705"/>
            <a:ext cx="1905000" cy="554109"/>
          </a:xfrm>
          <a:prstGeom prst="rect">
            <a:avLst/>
          </a:prstGeom>
        </p:spPr>
      </p:pic>
    </p:spTree>
    <p:extLst>
      <p:ext uri="{BB962C8B-B14F-4D97-AF65-F5344CB8AC3E}">
        <p14:creationId xmlns:p14="http://schemas.microsoft.com/office/powerpoint/2010/main" val="256743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990600"/>
            <a:ext cx="9372600" cy="523220"/>
          </a:xfrm>
          <a:prstGeom prst="rect">
            <a:avLst/>
          </a:prstGeom>
        </p:spPr>
        <p:txBody>
          <a:bodyPr wrap="square">
            <a:spAutoFit/>
          </a:bodyPr>
          <a:lstStyle/>
          <a:p>
            <a:pPr eaLnBrk="1" hangingPunct="1">
              <a:defRPr/>
            </a:pPr>
            <a:r>
              <a:rPr lang="en-US" sz="2800" i="1" dirty="0" err="1" smtClean="0">
                <a:solidFill>
                  <a:schemeClr val="bg1"/>
                </a:solidFill>
                <a:latin typeface="+mn-lt"/>
                <a:cs typeface="Arial" charset="0"/>
              </a:rPr>
              <a:t>Principales</a:t>
            </a:r>
            <a:r>
              <a:rPr lang="en-US" sz="2800" i="1" dirty="0" smtClean="0">
                <a:solidFill>
                  <a:schemeClr val="bg1"/>
                </a:solidFill>
                <a:latin typeface="+mn-lt"/>
                <a:cs typeface="Arial" charset="0"/>
              </a:rPr>
              <a:t> sources </a:t>
            </a:r>
            <a:r>
              <a:rPr lang="en-US" sz="2800" i="1" dirty="0" err="1" smtClean="0">
                <a:solidFill>
                  <a:schemeClr val="bg1"/>
                </a:solidFill>
                <a:latin typeface="+mn-lt"/>
                <a:cs typeface="Arial" charset="0"/>
              </a:rPr>
              <a:t>internationales</a:t>
            </a:r>
            <a:r>
              <a:rPr lang="en-US" sz="2800" i="1" dirty="0" smtClean="0">
                <a:solidFill>
                  <a:schemeClr val="bg1"/>
                </a:solidFill>
                <a:latin typeface="+mn-lt"/>
                <a:cs typeface="Arial" charset="0"/>
              </a:rPr>
              <a:t> de </a:t>
            </a:r>
            <a:r>
              <a:rPr lang="en-US" sz="2800" i="1" dirty="0" err="1" smtClean="0">
                <a:solidFill>
                  <a:schemeClr val="bg1"/>
                </a:solidFill>
                <a:latin typeface="+mn-lt"/>
                <a:cs typeface="Arial" charset="0"/>
              </a:rPr>
              <a:t>financement</a:t>
            </a:r>
            <a:r>
              <a:rPr lang="en-US" sz="2800" i="1" dirty="0" smtClean="0">
                <a:solidFill>
                  <a:schemeClr val="bg1"/>
                </a:solidFill>
                <a:latin typeface="+mn-lt"/>
                <a:cs typeface="Arial" charset="0"/>
              </a:rPr>
              <a:t> </a:t>
            </a:r>
            <a:r>
              <a:rPr lang="en-US" sz="2800" i="1" dirty="0" err="1" smtClean="0">
                <a:solidFill>
                  <a:schemeClr val="bg1"/>
                </a:solidFill>
                <a:latin typeface="+mn-lt"/>
                <a:cs typeface="Arial" charset="0"/>
              </a:rPr>
              <a:t>compétitif</a:t>
            </a:r>
            <a:endParaRPr lang="el-GR" sz="2800" i="1" dirty="0">
              <a:solidFill>
                <a:schemeClr val="bg1"/>
              </a:solidFill>
              <a:latin typeface="+mn-lt"/>
              <a:cs typeface="Arial" charset="0"/>
            </a:endParaRPr>
          </a:p>
        </p:txBody>
      </p:sp>
      <p:sp>
        <p:nvSpPr>
          <p:cNvPr id="12291" name="Content Placeholder 2"/>
          <p:cNvSpPr>
            <a:spLocks noGrp="1"/>
          </p:cNvSpPr>
          <p:nvPr>
            <p:ph idx="1"/>
          </p:nvPr>
        </p:nvSpPr>
        <p:spPr>
          <a:xfrm>
            <a:off x="457200" y="1828800"/>
            <a:ext cx="8229600" cy="4754563"/>
          </a:xfrm>
        </p:spPr>
        <p:txBody>
          <a:bodyPr/>
          <a:lstStyle/>
          <a:p>
            <a:pPr marL="0" indent="0">
              <a:buNone/>
            </a:pPr>
            <a:r>
              <a:rPr lang="en-US" altLang="en-US" sz="2400" dirty="0" smtClean="0"/>
              <a:t>Les </a:t>
            </a:r>
            <a:r>
              <a:rPr lang="en-US" altLang="en-US" sz="2400" dirty="0" err="1"/>
              <a:t>programmes</a:t>
            </a:r>
            <a:r>
              <a:rPr lang="en-US" altLang="en-US" sz="2400" dirty="0"/>
              <a:t> </a:t>
            </a:r>
            <a:r>
              <a:rPr lang="en-US" altLang="en-US" sz="2400" dirty="0" err="1"/>
              <a:t>européens</a:t>
            </a:r>
            <a:r>
              <a:rPr lang="en-US" altLang="en-US" sz="2400" dirty="0"/>
              <a:t> </a:t>
            </a:r>
            <a:r>
              <a:rPr lang="en-US" altLang="en-US" sz="2400" dirty="0" err="1"/>
              <a:t>auxquels</a:t>
            </a:r>
            <a:r>
              <a:rPr lang="en-US" altLang="en-US" sz="2400" dirty="0"/>
              <a:t> </a:t>
            </a:r>
            <a:r>
              <a:rPr lang="en-US" altLang="en-US" sz="2400" dirty="0" err="1"/>
              <a:t>participe</a:t>
            </a:r>
            <a:r>
              <a:rPr lang="en-US" altLang="en-US" sz="2400" dirty="0"/>
              <a:t> </a:t>
            </a:r>
            <a:r>
              <a:rPr lang="en-US" altLang="en-US" sz="2400" dirty="0" err="1"/>
              <a:t>l'Université</a:t>
            </a:r>
            <a:r>
              <a:rPr lang="en-US" altLang="en-US" sz="2400" dirty="0"/>
              <a:t> </a:t>
            </a:r>
            <a:r>
              <a:rPr lang="en-US" altLang="en-US" sz="2400" dirty="0" err="1"/>
              <a:t>comprennent</a:t>
            </a:r>
            <a:r>
              <a:rPr lang="en-US" altLang="en-US" sz="2400" dirty="0"/>
              <a:t> </a:t>
            </a:r>
            <a:r>
              <a:rPr lang="en-US" altLang="en-US" sz="2400" dirty="0" err="1"/>
              <a:t>principalement</a:t>
            </a:r>
            <a:r>
              <a:rPr lang="en-US" altLang="en-US" sz="2400" dirty="0"/>
              <a:t> des </a:t>
            </a:r>
            <a:r>
              <a:rPr lang="en-US" altLang="en-US" sz="2400" dirty="0" err="1"/>
              <a:t>projets</a:t>
            </a:r>
            <a:r>
              <a:rPr lang="en-US" altLang="en-US" sz="2400" dirty="0"/>
              <a:t> </a:t>
            </a:r>
            <a:r>
              <a:rPr lang="en-US" altLang="en-US" sz="2400" dirty="0" err="1"/>
              <a:t>financés</a:t>
            </a:r>
            <a:r>
              <a:rPr lang="en-US" altLang="en-US" sz="2400" dirty="0"/>
              <a:t> </a:t>
            </a:r>
            <a:r>
              <a:rPr lang="en-US" altLang="en-US" sz="2400" dirty="0" smtClean="0"/>
              <a:t>par : </a:t>
            </a:r>
            <a:endParaRPr lang="el-GR" altLang="en-US" sz="2400" dirty="0" smtClean="0"/>
          </a:p>
          <a:p>
            <a:r>
              <a:rPr lang="en-US" altLang="en-US" sz="2400" dirty="0" smtClean="0"/>
              <a:t>Horizon 2020, </a:t>
            </a:r>
            <a:endParaRPr lang="el-GR" altLang="en-US" sz="2400" dirty="0" smtClean="0"/>
          </a:p>
          <a:p>
            <a:r>
              <a:rPr lang="en-US" altLang="en-US" sz="2400" dirty="0" smtClean="0"/>
              <a:t>7</a:t>
            </a:r>
            <a:r>
              <a:rPr lang="en-US" altLang="en-US" sz="2400" baseline="30000" dirty="0" smtClean="0"/>
              <a:t>e</a:t>
            </a:r>
            <a:r>
              <a:rPr lang="en-US" altLang="en-US" sz="2400" dirty="0" smtClean="0"/>
              <a:t> </a:t>
            </a:r>
            <a:r>
              <a:rPr lang="en-US" altLang="en-US" sz="2400" dirty="0" err="1" smtClean="0"/>
              <a:t>programme</a:t>
            </a:r>
            <a:r>
              <a:rPr lang="en-US" altLang="en-US" sz="2400" dirty="0"/>
              <a:t> </a:t>
            </a:r>
            <a:r>
              <a:rPr lang="en-US" altLang="en-US" sz="2400" dirty="0" smtClean="0"/>
              <a:t>cadre </a:t>
            </a:r>
            <a:r>
              <a:rPr lang="en-US" altLang="en-US" sz="2400" dirty="0" err="1" smtClean="0"/>
              <a:t>européen</a:t>
            </a:r>
            <a:r>
              <a:rPr lang="en-US" altLang="en-US" sz="2400" dirty="0" smtClean="0"/>
              <a:t> pour la </a:t>
            </a:r>
            <a:r>
              <a:rPr lang="en-US" altLang="en-US" sz="2400" dirty="0" err="1" smtClean="0"/>
              <a:t>recherche</a:t>
            </a:r>
            <a:r>
              <a:rPr lang="en-US" altLang="en-US" sz="2400" dirty="0" smtClean="0"/>
              <a:t> (FP7)</a:t>
            </a:r>
            <a:endParaRPr lang="el-GR" altLang="en-US" sz="2400" dirty="0" smtClean="0"/>
          </a:p>
          <a:p>
            <a:r>
              <a:rPr lang="en-US" altLang="en-US" sz="2400" dirty="0" smtClean="0"/>
              <a:t>ERASMUS+ </a:t>
            </a:r>
            <a:r>
              <a:rPr lang="en-US" altLang="en-US" sz="2400" dirty="0" err="1" smtClean="0"/>
              <a:t>Programme</a:t>
            </a:r>
            <a:r>
              <a:rPr lang="en-US" altLang="en-US" sz="2400" dirty="0" smtClean="0"/>
              <a:t> pour </a:t>
            </a:r>
            <a:r>
              <a:rPr lang="en-US" altLang="en-US" sz="2400" dirty="0" err="1" smtClean="0"/>
              <a:t>l’Éducation</a:t>
            </a:r>
            <a:r>
              <a:rPr lang="en-US" altLang="en-US" sz="2400" dirty="0" smtClean="0"/>
              <a:t> et la Formation tout au long de la vie de la Commission </a:t>
            </a:r>
            <a:r>
              <a:rPr lang="en-US" altLang="en-US" sz="2400" dirty="0" err="1" smtClean="0"/>
              <a:t>Européenne</a:t>
            </a:r>
            <a:r>
              <a:rPr lang="en-US" altLang="en-US" sz="2400" dirty="0" smtClean="0"/>
              <a:t>, </a:t>
            </a:r>
          </a:p>
          <a:p>
            <a:r>
              <a:rPr lang="en-US" altLang="en-US" sz="2400" dirty="0" err="1" smtClean="0"/>
              <a:t>Programmes</a:t>
            </a:r>
            <a:r>
              <a:rPr lang="en-US" altLang="en-US" sz="2400" dirty="0" smtClean="0"/>
              <a:t> de </a:t>
            </a:r>
            <a:r>
              <a:rPr lang="en-US" altLang="en-US" sz="2400" dirty="0" err="1" smtClean="0"/>
              <a:t>recherche</a:t>
            </a:r>
            <a:r>
              <a:rPr lang="en-US" altLang="en-US" sz="2400" dirty="0" smtClean="0"/>
              <a:t> “</a:t>
            </a:r>
            <a:r>
              <a:rPr lang="en-US" altLang="en-US" sz="2400" dirty="0" err="1" smtClean="0"/>
              <a:t>à</a:t>
            </a:r>
            <a:r>
              <a:rPr lang="en-US" altLang="en-US" sz="2400" dirty="0" smtClean="0"/>
              <a:t> la </a:t>
            </a:r>
            <a:r>
              <a:rPr lang="en-US" altLang="en-US" sz="2400" dirty="0" err="1" smtClean="0"/>
              <a:t>frontière</a:t>
            </a:r>
            <a:r>
              <a:rPr lang="en-US" altLang="en-US" sz="2400" dirty="0" smtClean="0"/>
              <a:t> de la </a:t>
            </a:r>
            <a:r>
              <a:rPr lang="en-US" altLang="en-US" sz="2400" dirty="0" err="1" smtClean="0"/>
              <a:t>connaissance</a:t>
            </a:r>
            <a:r>
              <a:rPr lang="en-US" altLang="en-US" sz="2400" dirty="0" smtClean="0"/>
              <a:t>” du CER, </a:t>
            </a:r>
          </a:p>
          <a:p>
            <a:r>
              <a:rPr lang="en-US" altLang="en-US" sz="2400" dirty="0" err="1" smtClean="0"/>
              <a:t>COSTactions</a:t>
            </a:r>
            <a:r>
              <a:rPr lang="en-US" altLang="en-US" sz="2400" dirty="0" smtClean="0"/>
              <a:t>, </a:t>
            </a:r>
          </a:p>
          <a:p>
            <a:r>
              <a:rPr lang="en-US" altLang="en-US" sz="2400" dirty="0" smtClean="0"/>
              <a:t>JIP et Teaming</a:t>
            </a:r>
          </a:p>
          <a:p>
            <a:r>
              <a:rPr lang="en-US" altLang="en-US" sz="2400" dirty="0" err="1" smtClean="0"/>
              <a:t>Programmes</a:t>
            </a:r>
            <a:r>
              <a:rPr lang="en-US" altLang="en-US" sz="2400" dirty="0" smtClean="0"/>
              <a:t> </a:t>
            </a:r>
            <a:r>
              <a:rPr lang="en-US" altLang="en-US" sz="2400" dirty="0" err="1" smtClean="0"/>
              <a:t>Interreg</a:t>
            </a:r>
            <a:r>
              <a:rPr lang="en-US" altLang="en-US" sz="2400" dirty="0" smtClean="0"/>
              <a:t>.</a:t>
            </a:r>
            <a:endParaRPr lang="el-GR" altLang="en-US" sz="2400" dirty="0" smtClean="0"/>
          </a:p>
        </p:txBody>
      </p:sp>
      <p:pic>
        <p:nvPicPr>
          <p:cNvPr id="4" name="Picture 8" descr="http://www.ucy.ac.cy/data/pure/logos/University%20of%20Cyprus/English/University%20of%20Cyp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4163059186"/>
              </p:ext>
            </p:extLst>
          </p:nvPr>
        </p:nvGraphicFramePr>
        <p:xfrm>
          <a:off x="3810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8" descr="http://www.ucy.ac.cy/data/pure/logos/University%20of%20Cyprus/English/University%20of%20Cypr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90600"/>
            <a:ext cx="10058400" cy="523220"/>
          </a:xfrm>
          <a:prstGeom prst="rect">
            <a:avLst/>
          </a:prstGeom>
        </p:spPr>
        <p:txBody>
          <a:bodyPr wrap="square">
            <a:spAutoFit/>
          </a:bodyPr>
          <a:lstStyle/>
          <a:p>
            <a:pPr eaLnBrk="1" hangingPunct="1">
              <a:defRPr/>
            </a:pPr>
            <a:r>
              <a:rPr lang="en-US" sz="2800" i="1" dirty="0" err="1" smtClean="0">
                <a:solidFill>
                  <a:schemeClr val="bg1"/>
                </a:solidFill>
                <a:latin typeface="+mn-lt"/>
                <a:cs typeface="Arial" charset="0"/>
              </a:rPr>
              <a:t>Principales</a:t>
            </a:r>
            <a:r>
              <a:rPr lang="en-US" sz="2800" i="1" dirty="0" smtClean="0">
                <a:solidFill>
                  <a:schemeClr val="bg1"/>
                </a:solidFill>
                <a:latin typeface="+mn-lt"/>
                <a:cs typeface="Arial" charset="0"/>
              </a:rPr>
              <a:t> sources </a:t>
            </a:r>
            <a:r>
              <a:rPr lang="en-US" sz="2800" i="1" dirty="0" err="1" smtClean="0">
                <a:solidFill>
                  <a:schemeClr val="bg1"/>
                </a:solidFill>
                <a:latin typeface="+mn-lt"/>
                <a:cs typeface="Arial" charset="0"/>
              </a:rPr>
              <a:t>nationales</a:t>
            </a:r>
            <a:r>
              <a:rPr lang="en-US" sz="2800" i="1" dirty="0" smtClean="0">
                <a:solidFill>
                  <a:schemeClr val="bg1"/>
                </a:solidFill>
                <a:latin typeface="+mn-lt"/>
                <a:cs typeface="Arial" charset="0"/>
              </a:rPr>
              <a:t> de </a:t>
            </a:r>
            <a:r>
              <a:rPr lang="en-US" sz="2800" i="1" dirty="0" err="1" smtClean="0">
                <a:solidFill>
                  <a:schemeClr val="bg1"/>
                </a:solidFill>
                <a:latin typeface="+mn-lt"/>
                <a:cs typeface="Arial" charset="0"/>
              </a:rPr>
              <a:t>financement</a:t>
            </a:r>
            <a:r>
              <a:rPr lang="en-US" sz="2800" i="1" dirty="0" smtClean="0">
                <a:solidFill>
                  <a:schemeClr val="bg1"/>
                </a:solidFill>
                <a:latin typeface="+mn-lt"/>
                <a:cs typeface="Arial" charset="0"/>
              </a:rPr>
              <a:t> </a:t>
            </a:r>
            <a:r>
              <a:rPr lang="en-US" sz="2800" i="1" dirty="0" err="1" smtClean="0">
                <a:solidFill>
                  <a:schemeClr val="bg1"/>
                </a:solidFill>
                <a:latin typeface="+mn-lt"/>
                <a:cs typeface="Arial" charset="0"/>
              </a:rPr>
              <a:t>compétitif</a:t>
            </a:r>
            <a:r>
              <a:rPr lang="en-US" sz="2800" i="1" dirty="0" smtClean="0">
                <a:solidFill>
                  <a:schemeClr val="bg1"/>
                </a:solidFill>
                <a:latin typeface="+mn-lt"/>
                <a:cs typeface="Arial" charset="0"/>
              </a:rPr>
              <a:t> (</a:t>
            </a:r>
            <a:r>
              <a:rPr lang="en-US" sz="2800" i="1" dirty="0" err="1" smtClean="0">
                <a:solidFill>
                  <a:schemeClr val="bg1"/>
                </a:solidFill>
                <a:latin typeface="+mn-lt"/>
                <a:cs typeface="Arial" charset="0"/>
              </a:rPr>
              <a:t>externe</a:t>
            </a:r>
            <a:r>
              <a:rPr lang="en-US" sz="2800" i="1" dirty="0" smtClean="0">
                <a:solidFill>
                  <a:schemeClr val="bg1"/>
                </a:solidFill>
                <a:latin typeface="+mn-lt"/>
                <a:cs typeface="Arial" charset="0"/>
              </a:rPr>
              <a:t>)</a:t>
            </a:r>
            <a:endParaRPr lang="el-GR" sz="2800" i="1" dirty="0">
              <a:solidFill>
                <a:schemeClr val="accent2"/>
              </a:solidFill>
              <a:latin typeface="+mn-lt"/>
              <a:cs typeface="Arial" charset="0"/>
            </a:endParaRPr>
          </a:p>
        </p:txBody>
      </p:sp>
      <p:sp>
        <p:nvSpPr>
          <p:cNvPr id="14339" name="Content Placeholder 2"/>
          <p:cNvSpPr>
            <a:spLocks noGrp="1"/>
          </p:cNvSpPr>
          <p:nvPr>
            <p:ph idx="1"/>
          </p:nvPr>
        </p:nvSpPr>
        <p:spPr/>
        <p:txBody>
          <a:bodyPr/>
          <a:lstStyle/>
          <a:p>
            <a:pPr algn="just"/>
            <a:r>
              <a:rPr lang="en-US" altLang="en-US" sz="2400" dirty="0" err="1" smtClean="0"/>
              <a:t>Une</a:t>
            </a:r>
            <a:r>
              <a:rPr lang="en-US" altLang="en-US" sz="2400" dirty="0" smtClean="0"/>
              <a:t> </a:t>
            </a:r>
            <a:r>
              <a:rPr lang="en-US" altLang="en-US" sz="2400" dirty="0" err="1"/>
              <a:t>autre</a:t>
            </a:r>
            <a:r>
              <a:rPr lang="en-US" altLang="en-US" sz="2400" dirty="0"/>
              <a:t> </a:t>
            </a:r>
            <a:r>
              <a:rPr lang="en-US" altLang="en-US" sz="2400" dirty="0" err="1"/>
              <a:t>partie</a:t>
            </a:r>
            <a:r>
              <a:rPr lang="en-US" altLang="en-US" sz="2400" dirty="0"/>
              <a:t> </a:t>
            </a:r>
            <a:r>
              <a:rPr lang="en-US" altLang="en-US" sz="2400" dirty="0" err="1"/>
              <a:t>importante</a:t>
            </a:r>
            <a:r>
              <a:rPr lang="en-US" altLang="en-US" sz="2400" dirty="0"/>
              <a:t> du </a:t>
            </a:r>
            <a:r>
              <a:rPr lang="en-US" altLang="en-US" sz="2400" dirty="0" err="1"/>
              <a:t>financement</a:t>
            </a:r>
            <a:r>
              <a:rPr lang="en-US" altLang="en-US" sz="2400" dirty="0"/>
              <a:t> </a:t>
            </a:r>
            <a:r>
              <a:rPr lang="en-US" altLang="en-US" sz="2400" dirty="0" err="1" smtClean="0"/>
              <a:t>extérieur</a:t>
            </a:r>
            <a:r>
              <a:rPr lang="en-US" altLang="en-US" sz="2400" dirty="0" smtClean="0"/>
              <a:t> </a:t>
            </a:r>
            <a:r>
              <a:rPr lang="en-US" altLang="en-US" sz="2400" dirty="0"/>
              <a:t>de </a:t>
            </a:r>
            <a:r>
              <a:rPr lang="en-US" altLang="en-US" sz="2400" dirty="0" err="1"/>
              <a:t>l'Université</a:t>
            </a:r>
            <a:r>
              <a:rPr lang="en-US" altLang="en-US" sz="2400" dirty="0"/>
              <a:t> </a:t>
            </a:r>
            <a:r>
              <a:rPr lang="en-US" altLang="en-US" sz="2400" dirty="0" err="1"/>
              <a:t>provient</a:t>
            </a:r>
            <a:r>
              <a:rPr lang="en-US" altLang="en-US" sz="2400" dirty="0"/>
              <a:t> de la </a:t>
            </a:r>
            <a:r>
              <a:rPr lang="en-US" altLang="en-US" sz="2400" dirty="0" err="1"/>
              <a:t>Fondation</a:t>
            </a:r>
            <a:r>
              <a:rPr lang="en-US" altLang="en-US" sz="2400" dirty="0"/>
              <a:t> pour la </a:t>
            </a:r>
            <a:r>
              <a:rPr lang="en-US" altLang="en-US" sz="2400" dirty="0" smtClean="0"/>
              <a:t>Promotion </a:t>
            </a:r>
            <a:r>
              <a:rPr lang="en-US" altLang="en-US" sz="2400" dirty="0"/>
              <a:t>de la </a:t>
            </a:r>
            <a:r>
              <a:rPr lang="en-US" altLang="en-US" sz="2400" dirty="0" err="1" smtClean="0"/>
              <a:t>Recherche</a:t>
            </a:r>
            <a:r>
              <a:rPr lang="en-US" altLang="en-US" sz="2400" dirty="0" smtClean="0"/>
              <a:t> </a:t>
            </a:r>
            <a:r>
              <a:rPr lang="en-US" altLang="en-US" sz="2400" dirty="0"/>
              <a:t>(FPR).</a:t>
            </a:r>
            <a:endParaRPr lang="en-US" altLang="en-US" sz="2400" dirty="0" smtClean="0"/>
          </a:p>
          <a:p>
            <a:r>
              <a:rPr lang="en-US" altLang="en-US" sz="2400" dirty="0" smtClean="0"/>
              <a:t>Un </a:t>
            </a:r>
            <a:r>
              <a:rPr lang="en-US" altLang="en-US" sz="2400" dirty="0" err="1"/>
              <a:t>nombre</a:t>
            </a:r>
            <a:r>
              <a:rPr lang="en-US" altLang="en-US" sz="2400" dirty="0"/>
              <a:t> important de </a:t>
            </a:r>
            <a:r>
              <a:rPr lang="en-US" altLang="en-US" sz="2400" dirty="0" err="1"/>
              <a:t>programmes</a:t>
            </a:r>
            <a:r>
              <a:rPr lang="en-US" altLang="en-US" sz="2400" dirty="0"/>
              <a:t> de </a:t>
            </a:r>
            <a:r>
              <a:rPr lang="en-US" altLang="en-US" sz="2400" dirty="0" err="1"/>
              <a:t>recherche</a:t>
            </a:r>
            <a:r>
              <a:rPr lang="en-US" altLang="en-US" sz="2400" dirty="0"/>
              <a:t> </a:t>
            </a:r>
            <a:r>
              <a:rPr lang="en-US" altLang="en-US" sz="2400" dirty="0" err="1"/>
              <a:t>sont</a:t>
            </a:r>
            <a:r>
              <a:rPr lang="en-US" altLang="en-US" sz="2400" dirty="0"/>
              <a:t> </a:t>
            </a:r>
            <a:r>
              <a:rPr lang="en-US" altLang="en-US" sz="2400" dirty="0" err="1"/>
              <a:t>soutenus</a:t>
            </a:r>
            <a:r>
              <a:rPr lang="en-US" altLang="en-US" sz="2400" dirty="0"/>
              <a:t> </a:t>
            </a:r>
            <a:r>
              <a:rPr lang="en-US" altLang="en-US" sz="2400" dirty="0" err="1"/>
              <a:t>financièrement</a:t>
            </a:r>
            <a:r>
              <a:rPr lang="en-US" altLang="en-US" sz="2400" dirty="0"/>
              <a:t> par le FPR.</a:t>
            </a:r>
            <a:endParaRPr lang="en-US" altLang="en-US" sz="2400" dirty="0" smtClean="0"/>
          </a:p>
          <a:p>
            <a:r>
              <a:rPr lang="en-US" altLang="en-US" sz="2400" dirty="0" smtClean="0"/>
              <a:t>En </a:t>
            </a:r>
            <a:r>
              <a:rPr lang="en-US" altLang="en-US" sz="2400" dirty="0"/>
              <a:t>2015, </a:t>
            </a:r>
            <a:r>
              <a:rPr lang="en-US" altLang="en-US" sz="2400" dirty="0" err="1"/>
              <a:t>l'Université</a:t>
            </a:r>
            <a:r>
              <a:rPr lang="en-US" altLang="en-US" sz="2400" dirty="0"/>
              <a:t> a </a:t>
            </a:r>
            <a:r>
              <a:rPr lang="en-US" altLang="en-US" sz="2400" dirty="0" err="1"/>
              <a:t>obtenu</a:t>
            </a:r>
            <a:r>
              <a:rPr lang="en-US" altLang="en-US" sz="2400" dirty="0"/>
              <a:t> </a:t>
            </a:r>
            <a:r>
              <a:rPr lang="en-US" altLang="en-US" sz="2400" dirty="0" smtClean="0"/>
              <a:t>5 153 576,82 </a:t>
            </a:r>
            <a:r>
              <a:rPr lang="en-US" altLang="en-US" sz="2400" dirty="0"/>
              <a:t>€ du </a:t>
            </a:r>
            <a:r>
              <a:rPr lang="en-US" altLang="en-US" sz="2400" dirty="0" smtClean="0"/>
              <a:t>FPR pour 55 </a:t>
            </a:r>
            <a:r>
              <a:rPr lang="en-US" altLang="en-US" sz="2400" dirty="0" err="1"/>
              <a:t>programmes</a:t>
            </a:r>
            <a:r>
              <a:rPr lang="en-US" altLang="en-US" sz="2400" dirty="0"/>
              <a:t> de </a:t>
            </a:r>
            <a:r>
              <a:rPr lang="en-US" altLang="en-US" sz="2400" dirty="0" err="1" smtClean="0"/>
              <a:t>recherche</a:t>
            </a:r>
            <a:r>
              <a:rPr lang="en-US" altLang="en-US" sz="2400" dirty="0" smtClean="0"/>
              <a:t>.</a:t>
            </a:r>
            <a:endParaRPr lang="el-GR" altLang="en-US" sz="2400" dirty="0" smtClean="0"/>
          </a:p>
        </p:txBody>
      </p:sp>
      <p:pic>
        <p:nvPicPr>
          <p:cNvPr id="8" name="Picture 2"/>
          <p:cNvPicPr>
            <a:picLocks noChangeAspect="1" noChangeArrowheads="1"/>
          </p:cNvPicPr>
          <p:nvPr/>
        </p:nvPicPr>
        <p:blipFill>
          <a:blip r:embed="rId3"/>
          <a:srcRect/>
          <a:stretch>
            <a:fillRect/>
          </a:stretch>
        </p:blipFill>
        <p:spPr bwMode="auto">
          <a:xfrm>
            <a:off x="692150" y="4448175"/>
            <a:ext cx="3394075" cy="226218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4"/>
          <a:srcRect/>
          <a:stretch>
            <a:fillRect/>
          </a:stretch>
        </p:blipFill>
        <p:spPr bwMode="auto">
          <a:xfrm>
            <a:off x="4724400" y="4419600"/>
            <a:ext cx="3436938" cy="2290763"/>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6" name="Picture 8" descr="http://www.ucy.ac.cy/data/pure/logos/University%20of%20Cyprus/English/University%20of%20Cypru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00" y="990600"/>
            <a:ext cx="4702792" cy="523220"/>
          </a:xfrm>
          <a:prstGeom prst="rect">
            <a:avLst/>
          </a:prstGeom>
        </p:spPr>
        <p:txBody>
          <a:bodyPr wrap="none">
            <a:spAutoFit/>
          </a:bodyPr>
          <a:lstStyle/>
          <a:p>
            <a:pPr eaLnBrk="1" hangingPunct="1">
              <a:defRPr/>
            </a:pPr>
            <a:r>
              <a:rPr lang="en-US" sz="2800" i="1" dirty="0" err="1" smtClean="0">
                <a:solidFill>
                  <a:schemeClr val="bg1"/>
                </a:solidFill>
                <a:latin typeface="+mn-lt"/>
                <a:cs typeface="Arial" charset="0"/>
              </a:rPr>
              <a:t>Centres</a:t>
            </a:r>
            <a:r>
              <a:rPr lang="en-US" sz="2800" i="1" dirty="0" smtClean="0">
                <a:solidFill>
                  <a:schemeClr val="bg1"/>
                </a:solidFill>
                <a:latin typeface="+mn-lt"/>
                <a:cs typeface="Arial" charset="0"/>
              </a:rPr>
              <a:t> et </a:t>
            </a:r>
            <a:r>
              <a:rPr lang="en-US" sz="2800" i="1" dirty="0" err="1" smtClean="0">
                <a:solidFill>
                  <a:schemeClr val="bg1"/>
                </a:solidFill>
                <a:latin typeface="+mn-lt"/>
                <a:cs typeface="Arial" charset="0"/>
              </a:rPr>
              <a:t>Unités</a:t>
            </a:r>
            <a:r>
              <a:rPr lang="en-US" sz="2800" i="1" dirty="0" smtClean="0">
                <a:solidFill>
                  <a:schemeClr val="bg1"/>
                </a:solidFill>
                <a:latin typeface="+mn-lt"/>
                <a:cs typeface="Arial" charset="0"/>
              </a:rPr>
              <a:t> de </a:t>
            </a:r>
            <a:r>
              <a:rPr lang="en-US" sz="2800" i="1" dirty="0" err="1" smtClean="0">
                <a:solidFill>
                  <a:schemeClr val="bg1"/>
                </a:solidFill>
                <a:latin typeface="+mn-lt"/>
                <a:cs typeface="Arial" charset="0"/>
              </a:rPr>
              <a:t>recherche</a:t>
            </a:r>
            <a:endParaRPr lang="el-GR" sz="2800" i="1" dirty="0">
              <a:solidFill>
                <a:schemeClr val="bg1"/>
              </a:solidFill>
              <a:latin typeface="+mn-lt"/>
              <a:cs typeface="Arial" charset="0"/>
            </a:endParaRPr>
          </a:p>
        </p:txBody>
      </p:sp>
      <p:sp>
        <p:nvSpPr>
          <p:cNvPr id="7" name="Content Placeholder 2"/>
          <p:cNvSpPr>
            <a:spLocks noGrp="1"/>
          </p:cNvSpPr>
          <p:nvPr>
            <p:ph idx="1"/>
          </p:nvPr>
        </p:nvSpPr>
        <p:spPr>
          <a:xfrm>
            <a:off x="304800" y="1600200"/>
            <a:ext cx="8534400" cy="4876800"/>
          </a:xfrm>
        </p:spPr>
        <p:txBody>
          <a:bodyPr>
            <a:noAutofit/>
          </a:bodyPr>
          <a:lstStyle/>
          <a:p>
            <a:pPr marL="0" indent="0" algn="just">
              <a:spcBef>
                <a:spcPts val="0"/>
              </a:spcBef>
              <a:spcAft>
                <a:spcPts val="600"/>
              </a:spcAft>
              <a:buFont typeface="Arial" charset="0"/>
              <a:buNone/>
              <a:defRPr/>
            </a:pPr>
            <a:r>
              <a:rPr lang="en-US" sz="2000" dirty="0" smtClean="0"/>
              <a:t>Un </a:t>
            </a:r>
            <a:r>
              <a:rPr lang="en-US" sz="2000" dirty="0"/>
              <a:t>certain </a:t>
            </a:r>
            <a:r>
              <a:rPr lang="en-US" sz="2000" dirty="0" err="1"/>
              <a:t>nombre</a:t>
            </a:r>
            <a:r>
              <a:rPr lang="en-US" sz="2000" dirty="0"/>
              <a:t> de </a:t>
            </a:r>
            <a:r>
              <a:rPr lang="en-US" sz="2000" dirty="0" err="1"/>
              <a:t>C</a:t>
            </a:r>
            <a:r>
              <a:rPr lang="en-US" sz="2000" dirty="0" err="1" smtClean="0"/>
              <a:t>entres</a:t>
            </a:r>
            <a:r>
              <a:rPr lang="en-US" sz="2000" dirty="0" smtClean="0"/>
              <a:t> </a:t>
            </a:r>
            <a:r>
              <a:rPr lang="en-US" sz="2000" dirty="0"/>
              <a:t>et </a:t>
            </a:r>
            <a:r>
              <a:rPr lang="en-US" sz="2000" dirty="0" err="1" smtClean="0"/>
              <a:t>d’Unités</a:t>
            </a:r>
            <a:r>
              <a:rPr lang="en-US" sz="2000" dirty="0" smtClean="0"/>
              <a:t> </a:t>
            </a:r>
            <a:r>
              <a:rPr lang="en-US" sz="2000" dirty="0"/>
              <a:t>de </a:t>
            </a:r>
            <a:r>
              <a:rPr lang="en-US" sz="2000" dirty="0" err="1"/>
              <a:t>recherche</a:t>
            </a:r>
            <a:r>
              <a:rPr lang="en-US" sz="2000" dirty="0"/>
              <a:t> </a:t>
            </a:r>
            <a:r>
              <a:rPr lang="en-US" sz="2000" dirty="0" err="1"/>
              <a:t>à</a:t>
            </a:r>
            <a:r>
              <a:rPr lang="en-US" sz="2000" dirty="0"/>
              <a:t> </a:t>
            </a:r>
            <a:r>
              <a:rPr lang="en-US" sz="2000" dirty="0" err="1"/>
              <a:t>l'Université</a:t>
            </a:r>
            <a:r>
              <a:rPr lang="en-US" sz="2000" dirty="0"/>
              <a:t> de </a:t>
            </a:r>
            <a:r>
              <a:rPr lang="en-US" sz="2000" dirty="0" err="1"/>
              <a:t>Chypre</a:t>
            </a:r>
            <a:r>
              <a:rPr lang="en-US" sz="2000" dirty="0"/>
              <a:t> </a:t>
            </a:r>
            <a:r>
              <a:rPr lang="en-US" sz="2000" dirty="0" err="1"/>
              <a:t>fonctionnent</a:t>
            </a:r>
            <a:r>
              <a:rPr lang="en-US" sz="2000" dirty="0"/>
              <a:t> en </a:t>
            </a:r>
            <a:r>
              <a:rPr lang="en-US" sz="2000" dirty="0" err="1"/>
              <a:t>tant</a:t>
            </a:r>
            <a:r>
              <a:rPr lang="en-US" sz="2000" dirty="0"/>
              <a:t> </a:t>
            </a:r>
            <a:r>
              <a:rPr lang="en-US" sz="2000" dirty="0" err="1"/>
              <a:t>qu'organisations</a:t>
            </a:r>
            <a:r>
              <a:rPr lang="en-US" sz="2000" dirty="0"/>
              <a:t> </a:t>
            </a:r>
            <a:r>
              <a:rPr lang="en-US" sz="2000" dirty="0" err="1"/>
              <a:t>indépendantes</a:t>
            </a:r>
            <a:r>
              <a:rPr lang="en-US" sz="2000" dirty="0"/>
              <a:t> </a:t>
            </a:r>
            <a:r>
              <a:rPr lang="en-US" sz="2000" dirty="0" err="1"/>
              <a:t>à</a:t>
            </a:r>
            <a:r>
              <a:rPr lang="en-US" sz="2000" dirty="0"/>
              <a:t> but non </a:t>
            </a:r>
            <a:r>
              <a:rPr lang="en-US" sz="2000" dirty="0" err="1"/>
              <a:t>lucratif</a:t>
            </a:r>
            <a:r>
              <a:rPr lang="en-US" sz="2000" dirty="0"/>
              <a:t> </a:t>
            </a:r>
            <a:r>
              <a:rPr lang="en-US" sz="2000" dirty="0" err="1"/>
              <a:t>engagées</a:t>
            </a:r>
            <a:r>
              <a:rPr lang="en-US" sz="2000" dirty="0"/>
              <a:t> </a:t>
            </a:r>
            <a:r>
              <a:rPr lang="en-US" sz="2000" dirty="0" err="1"/>
              <a:t>dans</a:t>
            </a:r>
            <a:r>
              <a:rPr lang="en-US" sz="2000" dirty="0"/>
              <a:t> la </a:t>
            </a:r>
            <a:r>
              <a:rPr lang="en-US" sz="2000" dirty="0" err="1"/>
              <a:t>conduite</a:t>
            </a:r>
            <a:r>
              <a:rPr lang="en-US" sz="2000" dirty="0"/>
              <a:t> de </a:t>
            </a:r>
            <a:r>
              <a:rPr lang="en-US" sz="2000" dirty="0" err="1"/>
              <a:t>recherches</a:t>
            </a:r>
            <a:r>
              <a:rPr lang="en-US" sz="2000" dirty="0"/>
              <a:t> </a:t>
            </a:r>
            <a:r>
              <a:rPr lang="en-US" sz="2000" dirty="0" err="1"/>
              <a:t>rigoureuses</a:t>
            </a:r>
            <a:r>
              <a:rPr lang="en-US" sz="2000" dirty="0"/>
              <a:t> et </a:t>
            </a:r>
            <a:r>
              <a:rPr lang="en-US" sz="2000" dirty="0" err="1"/>
              <a:t>innovantes</a:t>
            </a:r>
            <a:r>
              <a:rPr lang="en-US" sz="2000" dirty="0"/>
              <a:t>.</a:t>
            </a:r>
          </a:p>
          <a:p>
            <a:pPr>
              <a:spcBef>
                <a:spcPts val="0"/>
              </a:spcBef>
              <a:spcAft>
                <a:spcPts val="0"/>
              </a:spcAft>
              <a:buFont typeface="Arial" charset="0"/>
              <a:buChar char="•"/>
              <a:defRPr/>
            </a:pPr>
            <a:r>
              <a:rPr lang="en-US" sz="1800" b="1" dirty="0" err="1" smtClean="0"/>
              <a:t>Unité</a:t>
            </a:r>
            <a:r>
              <a:rPr lang="en-US" sz="1800" b="1" dirty="0" smtClean="0"/>
              <a:t> de </a:t>
            </a:r>
            <a:r>
              <a:rPr lang="en-US" sz="1800" b="1" dirty="0" err="1"/>
              <a:t>R</a:t>
            </a:r>
            <a:r>
              <a:rPr lang="en-US" sz="1800" b="1" dirty="0" err="1" smtClean="0"/>
              <a:t>echerche</a:t>
            </a:r>
            <a:r>
              <a:rPr lang="en-US" sz="1800" b="1" dirty="0" smtClean="0"/>
              <a:t> </a:t>
            </a:r>
            <a:r>
              <a:rPr lang="en-US" sz="1800" b="1" dirty="0" err="1"/>
              <a:t>A</a:t>
            </a:r>
            <a:r>
              <a:rPr lang="en-US" sz="1800" b="1" dirty="0" err="1" smtClean="0"/>
              <a:t>rchéologique</a:t>
            </a:r>
            <a:r>
              <a:rPr lang="en-US" sz="1800" b="1" dirty="0" smtClean="0"/>
              <a:t> (</a:t>
            </a:r>
            <a:r>
              <a:rPr lang="en-US" sz="1800" b="1" dirty="0" err="1" smtClean="0"/>
              <a:t>Faculté</a:t>
            </a:r>
            <a:r>
              <a:rPr lang="en-US" sz="1800" b="1" dirty="0" smtClean="0"/>
              <a:t> des </a:t>
            </a:r>
            <a:r>
              <a:rPr lang="en-US" sz="1800" b="1" dirty="0" err="1" smtClean="0"/>
              <a:t>Lettres</a:t>
            </a:r>
            <a:r>
              <a:rPr lang="en-US" sz="1800" b="1" dirty="0"/>
              <a:t>)</a:t>
            </a:r>
          </a:p>
          <a:p>
            <a:pPr marL="914400" indent="0">
              <a:spcBef>
                <a:spcPts val="0"/>
              </a:spcBef>
              <a:spcAft>
                <a:spcPts val="0"/>
              </a:spcAft>
              <a:buFont typeface="Arial" charset="0"/>
              <a:buNone/>
              <a:defRPr/>
            </a:pPr>
            <a:r>
              <a:rPr lang="en-US" sz="1800" dirty="0" err="1" smtClean="0"/>
              <a:t>Directrice</a:t>
            </a:r>
            <a:r>
              <a:rPr lang="en-US" sz="1800" dirty="0" smtClean="0"/>
              <a:t> : Prof. </a:t>
            </a:r>
            <a:r>
              <a:rPr lang="en-US" sz="1800" dirty="0"/>
              <a:t>Vasiliki </a:t>
            </a:r>
            <a:r>
              <a:rPr lang="en-US" sz="1800" dirty="0" err="1"/>
              <a:t>Kassianidou</a:t>
            </a:r>
            <a:r>
              <a:rPr lang="en-US" sz="1800" dirty="0"/>
              <a:t>, </a:t>
            </a:r>
            <a:r>
              <a:rPr lang="en-US" sz="1800" dirty="0" smtClean="0"/>
              <a:t>Email: </a:t>
            </a:r>
            <a:r>
              <a:rPr lang="en-US" sz="1800" dirty="0" smtClean="0">
                <a:hlinkClick r:id="rId3"/>
              </a:rPr>
              <a:t>v.kassianidou@ucy.ac.cy</a:t>
            </a:r>
            <a:endParaRPr lang="en-US" sz="1800" dirty="0" smtClean="0"/>
          </a:p>
          <a:p>
            <a:pPr marL="0" indent="0">
              <a:spcBef>
                <a:spcPts val="0"/>
              </a:spcBef>
              <a:spcAft>
                <a:spcPts val="0"/>
              </a:spcAft>
              <a:buFont typeface="Arial" charset="0"/>
              <a:buNone/>
              <a:defRPr/>
            </a:pPr>
            <a:endParaRPr lang="en-US" sz="2000" dirty="0"/>
          </a:p>
          <a:p>
            <a:pPr>
              <a:spcBef>
                <a:spcPts val="0"/>
              </a:spcBef>
              <a:spcAft>
                <a:spcPts val="0"/>
              </a:spcAft>
              <a:buFont typeface="Arial" charset="0"/>
              <a:buChar char="•"/>
              <a:defRPr/>
            </a:pPr>
            <a:r>
              <a:rPr lang="en-US" sz="1800" b="1" dirty="0" smtClean="0"/>
              <a:t>Centre de </a:t>
            </a:r>
            <a:r>
              <a:rPr lang="en-US" sz="1800" b="1" dirty="0" err="1"/>
              <a:t>R</a:t>
            </a:r>
            <a:r>
              <a:rPr lang="en-US" sz="1800" b="1" dirty="0" err="1" smtClean="0"/>
              <a:t>echerche</a:t>
            </a:r>
            <a:r>
              <a:rPr lang="en-US" sz="1800" b="1" dirty="0" smtClean="0"/>
              <a:t> pour </a:t>
            </a:r>
            <a:r>
              <a:rPr lang="en-US" sz="1800" b="1" dirty="0" err="1" smtClean="0"/>
              <a:t>l’Énergie</a:t>
            </a:r>
            <a:r>
              <a:rPr lang="en-US" sz="1800" b="1" dirty="0" smtClean="0"/>
              <a:t> </a:t>
            </a:r>
            <a:r>
              <a:rPr lang="en-US" sz="1800" b="1" dirty="0" err="1"/>
              <a:t>R</a:t>
            </a:r>
            <a:r>
              <a:rPr lang="en-US" sz="1800" b="1" dirty="0" err="1" smtClean="0"/>
              <a:t>enouvelable</a:t>
            </a:r>
            <a:r>
              <a:rPr lang="en-US" sz="1800" b="1" dirty="0" smtClean="0"/>
              <a:t> (</a:t>
            </a:r>
            <a:r>
              <a:rPr lang="en-US" sz="1800" b="1" dirty="0" err="1" smtClean="0"/>
              <a:t>Faculté</a:t>
            </a:r>
            <a:r>
              <a:rPr lang="en-US" sz="1800" b="1" dirty="0" smtClean="0"/>
              <a:t> </a:t>
            </a:r>
            <a:r>
              <a:rPr lang="en-US" sz="1800" b="1" dirty="0" err="1" smtClean="0"/>
              <a:t>d’Ingénierie</a:t>
            </a:r>
            <a:r>
              <a:rPr lang="en-US" sz="1800" b="1" dirty="0" smtClean="0"/>
              <a:t>)</a:t>
            </a:r>
          </a:p>
          <a:p>
            <a:pPr>
              <a:spcBef>
                <a:spcPts val="0"/>
              </a:spcBef>
              <a:spcAft>
                <a:spcPts val="0"/>
              </a:spcAft>
              <a:buFont typeface="Arial" charset="0"/>
              <a:buChar char="•"/>
              <a:defRPr/>
            </a:pPr>
            <a:endParaRPr lang="en-US" sz="1800" dirty="0"/>
          </a:p>
          <a:p>
            <a:pPr>
              <a:spcBef>
                <a:spcPts val="0"/>
              </a:spcBef>
              <a:spcAft>
                <a:spcPts val="0"/>
              </a:spcAft>
              <a:buFont typeface="Arial" charset="0"/>
              <a:buChar char="•"/>
              <a:defRPr/>
            </a:pPr>
            <a:r>
              <a:rPr lang="en-US" sz="1800" b="1" dirty="0" smtClean="0"/>
              <a:t>Centre de Neuroscience </a:t>
            </a:r>
            <a:r>
              <a:rPr lang="en-US" sz="1800" b="1" dirty="0" err="1" smtClean="0"/>
              <a:t>Appliquée</a:t>
            </a:r>
            <a:r>
              <a:rPr lang="en-US" sz="1800" b="1" dirty="0" smtClean="0"/>
              <a:t> </a:t>
            </a:r>
            <a:r>
              <a:rPr lang="en-US" sz="1800" b="1" dirty="0"/>
              <a:t>(</a:t>
            </a:r>
            <a:r>
              <a:rPr lang="en-US" sz="1800" b="1" dirty="0" err="1" smtClean="0"/>
              <a:t>Faculté</a:t>
            </a:r>
            <a:r>
              <a:rPr lang="en-US" sz="1800" b="1" dirty="0" smtClean="0"/>
              <a:t> des Sciences </a:t>
            </a:r>
            <a:r>
              <a:rPr lang="en-US" sz="1800" b="1" dirty="0" err="1" smtClean="0"/>
              <a:t>Sociales</a:t>
            </a:r>
            <a:r>
              <a:rPr lang="en-US" sz="1800" b="1" dirty="0" smtClean="0"/>
              <a:t> et de </a:t>
            </a:r>
            <a:r>
              <a:rPr lang="en-US" sz="1800" b="1" dirty="0" err="1" smtClean="0"/>
              <a:t>l’Éducation</a:t>
            </a:r>
            <a:r>
              <a:rPr lang="en-US" sz="1800" b="1" dirty="0" smtClean="0"/>
              <a:t>)</a:t>
            </a:r>
            <a:endParaRPr lang="en-US" sz="1800" b="1" dirty="0"/>
          </a:p>
          <a:p>
            <a:pPr marL="0" indent="0">
              <a:spcBef>
                <a:spcPts val="0"/>
              </a:spcBef>
              <a:spcAft>
                <a:spcPts val="0"/>
              </a:spcAft>
              <a:buFont typeface="Arial" charset="0"/>
              <a:buNone/>
              <a:defRPr/>
            </a:pPr>
            <a:r>
              <a:rPr lang="en-US" sz="1800" dirty="0" smtClean="0"/>
              <a:t>	</a:t>
            </a:r>
            <a:r>
              <a:rPr lang="en-US" sz="1800" dirty="0" err="1" smtClean="0"/>
              <a:t>Directrice</a:t>
            </a:r>
            <a:r>
              <a:rPr lang="en-US" sz="1800" dirty="0" smtClean="0"/>
              <a:t> : Prof. </a:t>
            </a:r>
            <a:r>
              <a:rPr lang="en-US" sz="1800" dirty="0" err="1"/>
              <a:t>Fofi</a:t>
            </a:r>
            <a:r>
              <a:rPr lang="en-US" sz="1800" dirty="0"/>
              <a:t> </a:t>
            </a:r>
            <a:r>
              <a:rPr lang="en-US" sz="1800" dirty="0" err="1"/>
              <a:t>Constantinidou</a:t>
            </a:r>
            <a:r>
              <a:rPr lang="en-US" sz="1800" dirty="0"/>
              <a:t>, Email: </a:t>
            </a:r>
            <a:r>
              <a:rPr lang="en-US" sz="1800" dirty="0" smtClean="0">
                <a:hlinkClick r:id="rId4"/>
              </a:rPr>
              <a:t>fofic@ucy.ac.cy</a:t>
            </a:r>
            <a:r>
              <a:rPr lang="en-US" sz="1800" dirty="0" smtClean="0"/>
              <a:t> </a:t>
            </a:r>
            <a:endParaRPr lang="en-US" sz="1800" dirty="0"/>
          </a:p>
          <a:p>
            <a:pPr>
              <a:spcBef>
                <a:spcPts val="0"/>
              </a:spcBef>
              <a:spcAft>
                <a:spcPts val="0"/>
              </a:spcAft>
              <a:buFont typeface="Arial" charset="0"/>
              <a:buChar char="•"/>
              <a:defRPr/>
            </a:pPr>
            <a:endParaRPr lang="en-US" sz="1800" dirty="0"/>
          </a:p>
          <a:p>
            <a:pPr>
              <a:spcBef>
                <a:spcPts val="0"/>
              </a:spcBef>
              <a:spcAft>
                <a:spcPts val="0"/>
              </a:spcAft>
              <a:buFont typeface="Arial" charset="0"/>
              <a:buChar char="•"/>
              <a:defRPr/>
            </a:pPr>
            <a:r>
              <a:rPr lang="en-US" sz="1800" b="1" dirty="0" smtClean="0"/>
              <a:t>Centre de </a:t>
            </a:r>
            <a:r>
              <a:rPr lang="en-US" sz="1800" b="1" dirty="0" err="1" smtClean="0"/>
              <a:t>Recherche</a:t>
            </a:r>
            <a:r>
              <a:rPr lang="en-US" sz="1800" b="1" dirty="0" smtClean="0"/>
              <a:t> </a:t>
            </a:r>
            <a:r>
              <a:rPr lang="en-US" sz="1800" b="1" dirty="0" err="1"/>
              <a:t>M</a:t>
            </a:r>
            <a:r>
              <a:rPr lang="en-US" sz="1800" b="1" dirty="0" err="1" smtClean="0"/>
              <a:t>édicale</a:t>
            </a:r>
            <a:r>
              <a:rPr lang="en-US" sz="1800" b="1" dirty="0" smtClean="0"/>
              <a:t> </a:t>
            </a:r>
            <a:r>
              <a:rPr lang="en-US" sz="1800" b="1" dirty="0" err="1" smtClean="0"/>
              <a:t>Molecure</a:t>
            </a:r>
            <a:r>
              <a:rPr lang="en-US" sz="1800" b="1" dirty="0" smtClean="0"/>
              <a:t> (</a:t>
            </a:r>
            <a:r>
              <a:rPr lang="en-US" sz="1800" b="1" dirty="0" err="1" smtClean="0"/>
              <a:t>Faculté</a:t>
            </a:r>
            <a:r>
              <a:rPr lang="en-US" sz="1800" b="1" dirty="0" smtClean="0"/>
              <a:t> des Sciences </a:t>
            </a:r>
            <a:r>
              <a:rPr lang="en-US" sz="1800" b="1" dirty="0" err="1"/>
              <a:t>E</a:t>
            </a:r>
            <a:r>
              <a:rPr lang="en-US" sz="1800" b="1" dirty="0" err="1" smtClean="0"/>
              <a:t>xactes</a:t>
            </a:r>
            <a:r>
              <a:rPr lang="en-US" sz="1800" b="1" dirty="0" smtClean="0"/>
              <a:t> et </a:t>
            </a:r>
            <a:r>
              <a:rPr lang="en-US" sz="1800" b="1" dirty="0" err="1"/>
              <a:t>A</a:t>
            </a:r>
            <a:r>
              <a:rPr lang="en-US" sz="1800" b="1" dirty="0" err="1" smtClean="0"/>
              <a:t>ppliquées</a:t>
            </a:r>
            <a:r>
              <a:rPr lang="en-US" sz="1800" b="1" dirty="0" smtClean="0"/>
              <a:t>)</a:t>
            </a:r>
            <a:endParaRPr lang="en-US" sz="1800" b="1" dirty="0"/>
          </a:p>
          <a:p>
            <a:pPr marL="0" indent="0">
              <a:spcBef>
                <a:spcPts val="0"/>
              </a:spcBef>
              <a:spcAft>
                <a:spcPts val="0"/>
              </a:spcAft>
              <a:buFont typeface="Arial" charset="0"/>
              <a:buNone/>
              <a:defRPr/>
            </a:pPr>
            <a:r>
              <a:rPr lang="en-US" sz="1800" dirty="0" smtClean="0"/>
              <a:t>	</a:t>
            </a:r>
            <a:r>
              <a:rPr lang="en-US" sz="1800" dirty="0" err="1" smtClean="0"/>
              <a:t>Directeur</a:t>
            </a:r>
            <a:r>
              <a:rPr lang="en-US" sz="1800" dirty="0" smtClean="0"/>
              <a:t> : Prof. </a:t>
            </a:r>
            <a:r>
              <a:rPr lang="en-US" sz="1800" dirty="0"/>
              <a:t>Constantinos Deltas, Email: </a:t>
            </a:r>
            <a:r>
              <a:rPr lang="en-US" sz="1800" dirty="0" smtClean="0">
                <a:hlinkClick r:id="rId5"/>
              </a:rPr>
              <a:t>Deltas@ucy.ac.cy</a:t>
            </a:r>
            <a:endParaRPr lang="en-US" sz="1800" dirty="0" smtClean="0"/>
          </a:p>
          <a:p>
            <a:pPr marL="0" indent="0">
              <a:spcBef>
                <a:spcPts val="0"/>
              </a:spcBef>
              <a:spcAft>
                <a:spcPts val="0"/>
              </a:spcAft>
              <a:buFont typeface="Arial" charset="0"/>
              <a:buNone/>
              <a:defRPr/>
            </a:pPr>
            <a:endParaRPr lang="en-US" sz="1800" dirty="0"/>
          </a:p>
          <a:p>
            <a:pPr>
              <a:spcBef>
                <a:spcPts val="0"/>
              </a:spcBef>
              <a:spcAft>
                <a:spcPts val="0"/>
              </a:spcAft>
              <a:buFont typeface="Arial" charset="0"/>
              <a:buChar char="•"/>
              <a:defRPr/>
            </a:pPr>
            <a:r>
              <a:rPr lang="en-US" sz="1800" dirty="0"/>
              <a:t> </a:t>
            </a:r>
            <a:r>
              <a:rPr lang="en-US" sz="1800" b="1" dirty="0" smtClean="0"/>
              <a:t>Centre International pour la </a:t>
            </a:r>
            <a:r>
              <a:rPr lang="en-US" sz="1800" b="1" dirty="0" err="1"/>
              <a:t>R</a:t>
            </a:r>
            <a:r>
              <a:rPr lang="en-US" sz="1800" b="1" dirty="0" err="1" smtClean="0"/>
              <a:t>echerche</a:t>
            </a:r>
            <a:r>
              <a:rPr lang="en-US" sz="1800" b="1" dirty="0" smtClean="0"/>
              <a:t> </a:t>
            </a:r>
            <a:r>
              <a:rPr lang="en-US" sz="1800" b="1" dirty="0" err="1" smtClean="0"/>
              <a:t>sur</a:t>
            </a:r>
            <a:r>
              <a:rPr lang="en-US" sz="1800" b="1" dirty="0" smtClean="0"/>
              <a:t> </a:t>
            </a:r>
            <a:r>
              <a:rPr lang="en-US" sz="1800" b="1" dirty="0" err="1" smtClean="0"/>
              <a:t>l’Eau</a:t>
            </a:r>
            <a:r>
              <a:rPr lang="en-US" sz="1800" b="1" dirty="0" smtClean="0"/>
              <a:t> </a:t>
            </a:r>
            <a:r>
              <a:rPr lang="en-US" sz="1800" b="1" dirty="0" err="1" smtClean="0"/>
              <a:t>Nireas</a:t>
            </a:r>
            <a:r>
              <a:rPr lang="en-US" sz="1800" b="1" dirty="0"/>
              <a:t> (</a:t>
            </a:r>
            <a:r>
              <a:rPr lang="en-US" sz="1800" b="1" dirty="0" err="1"/>
              <a:t>Faculté</a:t>
            </a:r>
            <a:r>
              <a:rPr lang="en-US" sz="1800" b="1" dirty="0"/>
              <a:t> </a:t>
            </a:r>
            <a:r>
              <a:rPr lang="en-US" sz="1800" b="1" dirty="0" err="1"/>
              <a:t>d’Ingénierie</a:t>
            </a:r>
            <a:r>
              <a:rPr lang="en-US" sz="1800" b="1" dirty="0"/>
              <a:t>)</a:t>
            </a:r>
          </a:p>
          <a:p>
            <a:pPr marL="0" indent="0">
              <a:spcBef>
                <a:spcPts val="0"/>
              </a:spcBef>
              <a:spcAft>
                <a:spcPts val="0"/>
              </a:spcAft>
              <a:buFont typeface="Arial" charset="0"/>
              <a:buNone/>
              <a:defRPr/>
            </a:pPr>
            <a:r>
              <a:rPr lang="en-US" sz="1800" dirty="0" smtClean="0"/>
              <a:t>	</a:t>
            </a:r>
            <a:r>
              <a:rPr lang="en-US" sz="1800" dirty="0" err="1" smtClean="0"/>
              <a:t>Directrice</a:t>
            </a:r>
            <a:r>
              <a:rPr lang="en-US" sz="1800" dirty="0" smtClean="0"/>
              <a:t> : Prof. </a:t>
            </a:r>
            <a:r>
              <a:rPr lang="en-US" sz="1800" dirty="0" err="1" smtClean="0"/>
              <a:t>Despo</a:t>
            </a:r>
            <a:r>
              <a:rPr lang="en-US" sz="1800" dirty="0" smtClean="0"/>
              <a:t> </a:t>
            </a:r>
            <a:r>
              <a:rPr lang="en-US" sz="1800" dirty="0" err="1"/>
              <a:t>Fatta-Kassinos</a:t>
            </a:r>
            <a:r>
              <a:rPr lang="en-US" sz="1800" dirty="0"/>
              <a:t>, Email: </a:t>
            </a:r>
            <a:r>
              <a:rPr lang="en-US" sz="1800" dirty="0" smtClean="0">
                <a:hlinkClick r:id="rId6"/>
              </a:rPr>
              <a:t>dfatta@ucy.ac.cy</a:t>
            </a:r>
            <a:r>
              <a:rPr lang="en-US" sz="1800" dirty="0" smtClean="0"/>
              <a:t> </a:t>
            </a:r>
            <a:endParaRPr lang="en-US" sz="1800" dirty="0"/>
          </a:p>
          <a:p>
            <a:pPr>
              <a:spcBef>
                <a:spcPts val="0"/>
              </a:spcBef>
              <a:spcAft>
                <a:spcPts val="0"/>
              </a:spcAft>
              <a:buFont typeface="Arial" charset="0"/>
              <a:buChar char="•"/>
              <a:defRPr/>
            </a:pPr>
            <a:endParaRPr lang="en-US" sz="2000" dirty="0"/>
          </a:p>
          <a:p>
            <a:pPr>
              <a:spcBef>
                <a:spcPts val="0"/>
              </a:spcBef>
              <a:spcAft>
                <a:spcPts val="0"/>
              </a:spcAft>
              <a:buFont typeface="Arial" charset="0"/>
              <a:buChar char="•"/>
              <a:defRPr/>
            </a:pPr>
            <a:endParaRPr lang="el-GR" sz="2000" dirty="0"/>
          </a:p>
        </p:txBody>
      </p:sp>
      <p:pic>
        <p:nvPicPr>
          <p:cNvPr id="4" name="Picture 8" descr="http://www.ucy.ac.cy/data/pure/logos/University%20of%20Cyprus/English/University%20of%20Cypr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04800" y="990600"/>
            <a:ext cx="4702792" cy="523220"/>
          </a:xfrm>
          <a:prstGeom prst="rect">
            <a:avLst/>
          </a:prstGeom>
        </p:spPr>
        <p:txBody>
          <a:bodyPr wrap="none">
            <a:spAutoFit/>
          </a:bodyPr>
          <a:lstStyle/>
          <a:p>
            <a:pPr eaLnBrk="1" hangingPunct="1">
              <a:defRPr/>
            </a:pPr>
            <a:r>
              <a:rPr lang="en-US" sz="2800" i="1" dirty="0" err="1" smtClean="0">
                <a:solidFill>
                  <a:schemeClr val="bg1"/>
                </a:solidFill>
                <a:latin typeface="+mn-lt"/>
                <a:cs typeface="Arial" charset="0"/>
              </a:rPr>
              <a:t>Centres</a:t>
            </a:r>
            <a:r>
              <a:rPr lang="en-US" sz="2800" i="1" dirty="0" smtClean="0">
                <a:solidFill>
                  <a:schemeClr val="bg1"/>
                </a:solidFill>
                <a:latin typeface="+mn-lt"/>
                <a:cs typeface="Arial" charset="0"/>
              </a:rPr>
              <a:t> et </a:t>
            </a:r>
            <a:r>
              <a:rPr lang="en-US" sz="2800" i="1" dirty="0" err="1" smtClean="0">
                <a:solidFill>
                  <a:schemeClr val="bg1"/>
                </a:solidFill>
                <a:latin typeface="+mn-lt"/>
                <a:cs typeface="Arial" charset="0"/>
              </a:rPr>
              <a:t>Unités</a:t>
            </a:r>
            <a:r>
              <a:rPr lang="en-US" sz="2800" i="1" dirty="0" smtClean="0">
                <a:solidFill>
                  <a:schemeClr val="bg1"/>
                </a:solidFill>
                <a:latin typeface="+mn-lt"/>
                <a:cs typeface="Arial" charset="0"/>
              </a:rPr>
              <a:t> de </a:t>
            </a:r>
            <a:r>
              <a:rPr lang="en-US" sz="2800" i="1" dirty="0" err="1" smtClean="0">
                <a:solidFill>
                  <a:schemeClr val="bg1"/>
                </a:solidFill>
                <a:latin typeface="+mn-lt"/>
                <a:cs typeface="Arial" charset="0"/>
              </a:rPr>
              <a:t>recherche</a:t>
            </a:r>
            <a:endParaRPr lang="el-GR" sz="2800" i="1" dirty="0">
              <a:solidFill>
                <a:schemeClr val="bg1"/>
              </a:solidFill>
              <a:latin typeface="+mn-lt"/>
              <a:cs typeface="Arial" charset="0"/>
            </a:endParaRPr>
          </a:p>
        </p:txBody>
      </p:sp>
      <p:sp>
        <p:nvSpPr>
          <p:cNvPr id="7" name="Content Placeholder 2"/>
          <p:cNvSpPr>
            <a:spLocks noGrp="1"/>
          </p:cNvSpPr>
          <p:nvPr>
            <p:ph idx="1"/>
          </p:nvPr>
        </p:nvSpPr>
        <p:spPr>
          <a:xfrm>
            <a:off x="381000" y="1676400"/>
            <a:ext cx="8229600" cy="4754563"/>
          </a:xfrm>
        </p:spPr>
        <p:txBody>
          <a:bodyPr>
            <a:normAutofit fontScale="55000" lnSpcReduction="20000"/>
          </a:bodyPr>
          <a:lstStyle/>
          <a:p>
            <a:pPr>
              <a:buFont typeface="Arial" charset="0"/>
              <a:buChar char="•"/>
              <a:defRPr/>
            </a:pPr>
            <a:r>
              <a:rPr lang="en-US" b="1" dirty="0" smtClean="0"/>
              <a:t>Centre de </a:t>
            </a:r>
            <a:r>
              <a:rPr lang="en-US" b="1" dirty="0" err="1"/>
              <a:t>R</a:t>
            </a:r>
            <a:r>
              <a:rPr lang="en-US" b="1" dirty="0" err="1" smtClean="0"/>
              <a:t>echerche</a:t>
            </a:r>
            <a:r>
              <a:rPr lang="en-US" b="1" dirty="0" smtClean="0"/>
              <a:t> </a:t>
            </a:r>
            <a:r>
              <a:rPr lang="en-US" b="1" dirty="0" err="1"/>
              <a:t>É</a:t>
            </a:r>
            <a:r>
              <a:rPr lang="en-US" b="1" dirty="0" err="1" smtClean="0"/>
              <a:t>conomique</a:t>
            </a:r>
            <a:r>
              <a:rPr lang="en-US" b="1" dirty="0" smtClean="0"/>
              <a:t> (</a:t>
            </a:r>
            <a:r>
              <a:rPr lang="en-US" b="1" dirty="0" err="1" smtClean="0"/>
              <a:t>Faculté</a:t>
            </a:r>
            <a:r>
              <a:rPr lang="en-US" b="1" dirty="0" smtClean="0"/>
              <a:t> </a:t>
            </a:r>
            <a:r>
              <a:rPr lang="en-US" b="1" dirty="0" err="1" smtClean="0"/>
              <a:t>d’Économie</a:t>
            </a:r>
            <a:r>
              <a:rPr lang="en-US" b="1" dirty="0" smtClean="0"/>
              <a:t> et de Management)</a:t>
            </a:r>
          </a:p>
          <a:p>
            <a:pPr marL="0" indent="0">
              <a:buFont typeface="Arial" charset="0"/>
              <a:buNone/>
              <a:defRPr/>
            </a:pPr>
            <a:r>
              <a:rPr lang="en-US" dirty="0" smtClean="0"/>
              <a:t>	</a:t>
            </a:r>
            <a:r>
              <a:rPr lang="en-US" dirty="0" err="1" smtClean="0"/>
              <a:t>Directeur</a:t>
            </a:r>
            <a:r>
              <a:rPr lang="en-US" dirty="0" smtClean="0"/>
              <a:t> : Prof. </a:t>
            </a:r>
            <a:r>
              <a:rPr lang="en-US" dirty="0" err="1" smtClean="0"/>
              <a:t>Panos</a:t>
            </a:r>
            <a:r>
              <a:rPr lang="en-US" dirty="0" smtClean="0"/>
              <a:t> </a:t>
            </a:r>
            <a:r>
              <a:rPr lang="en-US" dirty="0" err="1" smtClean="0"/>
              <a:t>Pashardes</a:t>
            </a:r>
            <a:r>
              <a:rPr lang="en-US" dirty="0" smtClean="0"/>
              <a:t>, Email: </a:t>
            </a:r>
            <a:r>
              <a:rPr lang="en-US" dirty="0" smtClean="0">
                <a:hlinkClick r:id="rId3"/>
              </a:rPr>
              <a:t>p.pashardes@ucy.ac.cy</a:t>
            </a:r>
            <a:r>
              <a:rPr lang="en-US" dirty="0" smtClean="0"/>
              <a:t> </a:t>
            </a:r>
          </a:p>
          <a:p>
            <a:pPr>
              <a:buFont typeface="Arial" charset="0"/>
              <a:buChar char="•"/>
              <a:defRPr/>
            </a:pPr>
            <a:endParaRPr lang="en-US" dirty="0" smtClean="0"/>
          </a:p>
          <a:p>
            <a:pPr>
              <a:buFont typeface="Arial" charset="0"/>
              <a:buChar char="•"/>
              <a:defRPr/>
            </a:pPr>
            <a:r>
              <a:rPr lang="en-US" b="1" dirty="0" smtClean="0"/>
              <a:t>Centre de </a:t>
            </a:r>
            <a:r>
              <a:rPr lang="en-US" b="1" dirty="0" err="1"/>
              <a:t>R</a:t>
            </a:r>
            <a:r>
              <a:rPr lang="en-US" b="1" dirty="0" err="1" smtClean="0"/>
              <a:t>echerche</a:t>
            </a:r>
            <a:r>
              <a:rPr lang="en-US" b="1" dirty="0" smtClean="0"/>
              <a:t> </a:t>
            </a:r>
            <a:r>
              <a:rPr lang="en-US" b="1" dirty="0" err="1" smtClean="0"/>
              <a:t>sur</a:t>
            </a:r>
            <a:r>
              <a:rPr lang="en-US" b="1" dirty="0" smtClean="0"/>
              <a:t> les </a:t>
            </a:r>
            <a:r>
              <a:rPr lang="en-US" b="1" dirty="0" err="1" smtClean="0"/>
              <a:t>Études</a:t>
            </a:r>
            <a:r>
              <a:rPr lang="en-US" b="1" dirty="0" smtClean="0"/>
              <a:t> de genre (</a:t>
            </a:r>
            <a:r>
              <a:rPr lang="en-US" b="1" dirty="0" err="1" smtClean="0"/>
              <a:t>Faculté</a:t>
            </a:r>
            <a:r>
              <a:rPr lang="en-US" b="1" dirty="0" smtClean="0"/>
              <a:t> des Sciences </a:t>
            </a:r>
            <a:r>
              <a:rPr lang="en-US" b="1" dirty="0" err="1" smtClean="0"/>
              <a:t>Sociales</a:t>
            </a:r>
            <a:r>
              <a:rPr lang="en-US" b="1" dirty="0" smtClean="0"/>
              <a:t> et de </a:t>
            </a:r>
            <a:r>
              <a:rPr lang="en-US" b="1" dirty="0" err="1" smtClean="0"/>
              <a:t>l’Éducation</a:t>
            </a:r>
            <a:r>
              <a:rPr lang="en-US" b="1" dirty="0" smtClean="0"/>
              <a:t>)</a:t>
            </a:r>
          </a:p>
          <a:p>
            <a:pPr marL="0" indent="0">
              <a:buFont typeface="Arial" charset="0"/>
              <a:buNone/>
              <a:defRPr/>
            </a:pPr>
            <a:r>
              <a:rPr lang="en-US" dirty="0" smtClean="0"/>
              <a:t>	</a:t>
            </a:r>
            <a:r>
              <a:rPr lang="en-US" dirty="0" err="1" smtClean="0"/>
              <a:t>Directrice</a:t>
            </a:r>
            <a:r>
              <a:rPr lang="en-US" dirty="0" smtClean="0"/>
              <a:t> : Prof. Mary </a:t>
            </a:r>
            <a:r>
              <a:rPr lang="en-US" dirty="0" err="1" smtClean="0"/>
              <a:t>Koustellini</a:t>
            </a:r>
            <a:r>
              <a:rPr lang="en-US" dirty="0" smtClean="0"/>
              <a:t>, email: </a:t>
            </a:r>
            <a:r>
              <a:rPr lang="en-US" dirty="0" smtClean="0">
                <a:hlinkClick r:id="rId4"/>
              </a:rPr>
              <a:t>edmaryk@ucy.ac.cy</a:t>
            </a:r>
            <a:r>
              <a:rPr lang="en-US" dirty="0" smtClean="0"/>
              <a:t> </a:t>
            </a:r>
          </a:p>
          <a:p>
            <a:pPr>
              <a:buFont typeface="Arial" charset="0"/>
              <a:buChar char="•"/>
              <a:defRPr/>
            </a:pPr>
            <a:endParaRPr lang="en-US" dirty="0" smtClean="0"/>
          </a:p>
          <a:p>
            <a:pPr>
              <a:buFont typeface="Arial" charset="0"/>
              <a:buChar char="•"/>
              <a:defRPr/>
            </a:pPr>
            <a:r>
              <a:rPr lang="en-US" b="1" dirty="0" smtClean="0"/>
              <a:t>Centre de </a:t>
            </a:r>
            <a:r>
              <a:rPr lang="en-US" b="1" dirty="0" err="1"/>
              <a:t>R</a:t>
            </a:r>
            <a:r>
              <a:rPr lang="en-US" b="1" dirty="0" err="1" smtClean="0"/>
              <a:t>echerche</a:t>
            </a:r>
            <a:r>
              <a:rPr lang="en-US" b="1" dirty="0" smtClean="0"/>
              <a:t> pour les </a:t>
            </a:r>
            <a:r>
              <a:rPr lang="en-US" b="1" dirty="0" err="1"/>
              <a:t>S</a:t>
            </a:r>
            <a:r>
              <a:rPr lang="en-US" b="1" dirty="0" err="1" smtClean="0"/>
              <a:t>ystèmes</a:t>
            </a:r>
            <a:r>
              <a:rPr lang="en-US" b="1" dirty="0" smtClean="0"/>
              <a:t> et </a:t>
            </a:r>
            <a:r>
              <a:rPr lang="en-US" b="1" dirty="0" err="1" smtClean="0"/>
              <a:t>Réseaux</a:t>
            </a:r>
            <a:r>
              <a:rPr lang="en-US" b="1" dirty="0" smtClean="0"/>
              <a:t> </a:t>
            </a:r>
            <a:r>
              <a:rPr lang="en-US" b="1" dirty="0" err="1" smtClean="0"/>
              <a:t>intelligents</a:t>
            </a:r>
            <a:r>
              <a:rPr lang="en-US" b="1" dirty="0" smtClean="0"/>
              <a:t> KIOS (</a:t>
            </a:r>
            <a:r>
              <a:rPr lang="en-US" b="1" dirty="0" err="1" smtClean="0"/>
              <a:t>Faculté</a:t>
            </a:r>
            <a:r>
              <a:rPr lang="en-US" b="1" dirty="0" smtClean="0"/>
              <a:t> </a:t>
            </a:r>
            <a:r>
              <a:rPr lang="en-US" b="1" dirty="0" err="1" smtClean="0"/>
              <a:t>d’Ingénierie</a:t>
            </a:r>
            <a:r>
              <a:rPr lang="en-US" b="1" dirty="0" smtClean="0"/>
              <a:t>)</a:t>
            </a:r>
          </a:p>
          <a:p>
            <a:pPr marL="0" indent="0">
              <a:buFont typeface="Arial" charset="0"/>
              <a:buNone/>
              <a:defRPr/>
            </a:pPr>
            <a:r>
              <a:rPr lang="en-US" dirty="0" smtClean="0"/>
              <a:t>	</a:t>
            </a:r>
            <a:r>
              <a:rPr lang="en-US" dirty="0" err="1" smtClean="0"/>
              <a:t>Directeur</a:t>
            </a:r>
            <a:r>
              <a:rPr lang="en-US" dirty="0" smtClean="0"/>
              <a:t> : Prof. </a:t>
            </a:r>
            <a:r>
              <a:rPr lang="en-US" dirty="0" err="1" smtClean="0"/>
              <a:t>Marios</a:t>
            </a:r>
            <a:r>
              <a:rPr lang="en-US" dirty="0" smtClean="0"/>
              <a:t> Polycarpou, Email: </a:t>
            </a:r>
            <a:r>
              <a:rPr lang="en-US" dirty="0" smtClean="0">
                <a:hlinkClick r:id="rId5"/>
              </a:rPr>
              <a:t>mpolycar@ucy.ac.cy</a:t>
            </a:r>
            <a:r>
              <a:rPr lang="en-US" dirty="0" smtClean="0"/>
              <a:t> </a:t>
            </a:r>
          </a:p>
          <a:p>
            <a:pPr>
              <a:buFont typeface="Arial" charset="0"/>
              <a:buChar char="•"/>
              <a:defRPr/>
            </a:pPr>
            <a:endParaRPr lang="en-US" dirty="0" smtClean="0"/>
          </a:p>
          <a:p>
            <a:pPr>
              <a:buFont typeface="Arial" charset="0"/>
              <a:buChar char="•"/>
              <a:defRPr/>
            </a:pPr>
            <a:r>
              <a:rPr lang="en-US" b="1" dirty="0" smtClean="0"/>
              <a:t>Centre pour la </a:t>
            </a:r>
            <a:r>
              <a:rPr lang="en-US" b="1" dirty="0" err="1" smtClean="0"/>
              <a:t>Recherche</a:t>
            </a:r>
            <a:r>
              <a:rPr lang="en-US" b="1" dirty="0" smtClean="0"/>
              <a:t> </a:t>
            </a:r>
            <a:r>
              <a:rPr lang="en-US" b="1" dirty="0" err="1"/>
              <a:t>B</a:t>
            </a:r>
            <a:r>
              <a:rPr lang="en-US" b="1" dirty="0" err="1" smtClean="0"/>
              <a:t>ancaire</a:t>
            </a:r>
            <a:r>
              <a:rPr lang="en-US" b="1" dirty="0" smtClean="0"/>
              <a:t> et </a:t>
            </a:r>
            <a:r>
              <a:rPr lang="en-US" b="1" dirty="0" err="1"/>
              <a:t>F</a:t>
            </a:r>
            <a:r>
              <a:rPr lang="en-US" b="1" dirty="0" err="1" smtClean="0"/>
              <a:t>inancière</a:t>
            </a:r>
            <a:r>
              <a:rPr lang="en-US" b="1" dirty="0" smtClean="0"/>
              <a:t> </a:t>
            </a:r>
            <a:r>
              <a:rPr lang="en-US" b="1" dirty="0"/>
              <a:t>(</a:t>
            </a:r>
            <a:r>
              <a:rPr lang="en-US" b="1" dirty="0" err="1"/>
              <a:t>Faculté</a:t>
            </a:r>
            <a:r>
              <a:rPr lang="en-US" b="1" dirty="0"/>
              <a:t> </a:t>
            </a:r>
            <a:r>
              <a:rPr lang="en-US" b="1" dirty="0" err="1"/>
              <a:t>d’Économie</a:t>
            </a:r>
            <a:r>
              <a:rPr lang="en-US" b="1" dirty="0"/>
              <a:t> et de Management)</a:t>
            </a:r>
            <a:endParaRPr lang="en-US" b="1" dirty="0" smtClean="0"/>
          </a:p>
          <a:p>
            <a:pPr marL="0" indent="0">
              <a:buFont typeface="Arial" charset="0"/>
              <a:buNone/>
              <a:defRPr/>
            </a:pPr>
            <a:r>
              <a:rPr lang="en-US" dirty="0" smtClean="0"/>
              <a:t>	</a:t>
            </a:r>
          </a:p>
          <a:p>
            <a:pPr>
              <a:spcBef>
                <a:spcPts val="0"/>
              </a:spcBef>
              <a:spcAft>
                <a:spcPts val="0"/>
              </a:spcAft>
              <a:buFont typeface="Arial" charset="0"/>
              <a:buChar char="•"/>
              <a:defRPr/>
            </a:pPr>
            <a:r>
              <a:rPr lang="en-US" b="1" dirty="0" smtClean="0"/>
              <a:t>Centre </a:t>
            </a:r>
            <a:r>
              <a:rPr lang="en-US" b="1" dirty="0" err="1"/>
              <a:t>O</a:t>
            </a:r>
            <a:r>
              <a:rPr lang="en-US" b="1" dirty="0" err="1" smtClean="0"/>
              <a:t>céanographique</a:t>
            </a:r>
            <a:r>
              <a:rPr lang="en-US" b="1" dirty="0" smtClean="0"/>
              <a:t> </a:t>
            </a:r>
            <a:r>
              <a:rPr lang="en-US" b="1" dirty="0"/>
              <a:t>(</a:t>
            </a:r>
            <a:r>
              <a:rPr lang="en-US" b="1" dirty="0" err="1"/>
              <a:t>Faculté</a:t>
            </a:r>
            <a:r>
              <a:rPr lang="en-US" b="1" dirty="0"/>
              <a:t> des Sciences </a:t>
            </a:r>
            <a:r>
              <a:rPr lang="en-US" b="1" dirty="0" err="1" smtClean="0"/>
              <a:t>Exactes</a:t>
            </a:r>
            <a:r>
              <a:rPr lang="en-US" b="1" dirty="0" smtClean="0"/>
              <a:t> </a:t>
            </a:r>
            <a:r>
              <a:rPr lang="en-US" b="1" dirty="0"/>
              <a:t>et </a:t>
            </a:r>
            <a:r>
              <a:rPr lang="en-US" b="1" dirty="0" err="1" smtClean="0"/>
              <a:t>Appliquées</a:t>
            </a:r>
            <a:r>
              <a:rPr lang="en-US" b="1" dirty="0" smtClean="0"/>
              <a:t>)</a:t>
            </a:r>
          </a:p>
          <a:p>
            <a:pPr marL="0" indent="0">
              <a:buFont typeface="Arial" charset="0"/>
              <a:buNone/>
              <a:defRPr/>
            </a:pPr>
            <a:r>
              <a:rPr lang="en-US" dirty="0" smtClean="0"/>
              <a:t>	</a:t>
            </a:r>
            <a:r>
              <a:rPr lang="en-US" dirty="0" err="1" smtClean="0"/>
              <a:t>Directeur</a:t>
            </a:r>
            <a:r>
              <a:rPr lang="en-US" dirty="0" smtClean="0"/>
              <a:t> : Prof. </a:t>
            </a:r>
            <a:r>
              <a:rPr lang="en-US" dirty="0" err="1" smtClean="0"/>
              <a:t>Georgios</a:t>
            </a:r>
            <a:r>
              <a:rPr lang="en-US" dirty="0" smtClean="0"/>
              <a:t> Georgiou, Email: </a:t>
            </a:r>
            <a:r>
              <a:rPr lang="en-US" dirty="0" smtClean="0">
                <a:hlinkClick r:id="rId6"/>
              </a:rPr>
              <a:t>georgios@ucy.ac.cy</a:t>
            </a:r>
            <a:r>
              <a:rPr lang="en-US" dirty="0" smtClean="0"/>
              <a:t> </a:t>
            </a:r>
          </a:p>
          <a:p>
            <a:pPr>
              <a:buFont typeface="Arial" charset="0"/>
              <a:buNone/>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l-GR" dirty="0"/>
          </a:p>
        </p:txBody>
      </p:sp>
      <p:pic>
        <p:nvPicPr>
          <p:cNvPr id="4" name="Picture 8" descr="http://www.ucy.ac.cy/data/pure/logos/University%20of%20Cyprus/English/University%20of%20Cypr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3725" y="76200"/>
            <a:ext cx="22002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2024</TotalTime>
  <Words>1765</Words>
  <Application>Microsoft Office PowerPoint</Application>
  <PresentationFormat>On-screen Show (4:3)</PresentationFormat>
  <Paragraphs>390</Paragraphs>
  <Slides>41</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SimSun</vt:lpstr>
      <vt:lpstr>Arial</vt:lpstr>
      <vt:lpstr>Calibri</vt:lpstr>
      <vt:lpstr>Microsoft Sans Serif</vt:lpstr>
      <vt:lpstr>Symbol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Programmes de recherche internes</vt:lpstr>
      <vt:lpstr> II. Activités de recherche</vt:lpstr>
      <vt:lpstr>III. Fonds de démarrage</vt:lpstr>
      <vt:lpstr>PowerPoint Presentation</vt:lpstr>
      <vt:lpstr>Programmes de financement A.G. Leventis</vt:lpstr>
      <vt:lpstr>Programme de financement A.G. Leventis</vt:lpstr>
      <vt:lpstr>Distribution du financement interne</vt:lpstr>
      <vt:lpstr>Financement de la recherche en chiffes</vt:lpstr>
      <vt:lpstr>Financement externe VS interne pour la recherche à UCY</vt:lpstr>
      <vt:lpstr>PowerPoint Presentation</vt:lpstr>
      <vt:lpstr>PowerPoint Presentation</vt:lpstr>
      <vt:lpstr>PowerPoint Presentation</vt:lpstr>
      <vt:lpstr>Première biobanque à Chypre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Despo Dionysiou</dc:creator>
  <cp:lastModifiedBy>Niki Chrysanthou</cp:lastModifiedBy>
  <cp:revision>250</cp:revision>
  <cp:lastPrinted>2015-11-16T11:47:40Z</cp:lastPrinted>
  <dcterms:created xsi:type="dcterms:W3CDTF">2006-08-16T00:00:00Z</dcterms:created>
  <dcterms:modified xsi:type="dcterms:W3CDTF">2018-06-28T09:51:37Z</dcterms:modified>
</cp:coreProperties>
</file>