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 Manfei" initials="HM" lastIdx="1" clrIdx="0">
    <p:extLst>
      <p:ext uri="{19B8F6BF-5375-455C-9EA6-DF929625EA0E}">
        <p15:presenceInfo xmlns:p15="http://schemas.microsoft.com/office/powerpoint/2012/main" userId="fc01bab62da735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D1D8"/>
    <a:srgbClr val="C0C3B7"/>
    <a:srgbClr val="E13600"/>
    <a:srgbClr val="C3CEDC"/>
    <a:srgbClr val="E1DBD6"/>
    <a:srgbClr val="DDDAD6"/>
    <a:srgbClr val="CBD5E1"/>
    <a:srgbClr val="FFC000"/>
    <a:srgbClr val="E16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1512" y="-25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DB76A44-F69B-440B-9B2C-8B15423D6913}" type="datetimeFigureOut">
              <a:rPr lang="zh-CN" altLang="en-US" smtClean="0"/>
              <a:t>2020/3/16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61E7B5-F699-40F2-8BB0-E1AA137550ED}" type="slidenum">
              <a:rPr lang="zh-CN" altLang="en-US" smtClean="0"/>
              <a:t>‹#›</a:t>
            </a:fld>
            <a:endParaRPr lang="zh-CN" altLang="en-US"/>
          </a:p>
        </p:txBody>
      </p:sp>
    </p:spTree>
    <p:extLst>
      <p:ext uri="{BB962C8B-B14F-4D97-AF65-F5344CB8AC3E}">
        <p14:creationId xmlns:p14="http://schemas.microsoft.com/office/powerpoint/2010/main" val="243786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DB76A44-F69B-440B-9B2C-8B15423D6913}" type="datetimeFigureOut">
              <a:rPr lang="zh-CN" altLang="en-US" smtClean="0"/>
              <a:t>2020/3/16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61E7B5-F699-40F2-8BB0-E1AA137550ED}" type="slidenum">
              <a:rPr lang="zh-CN" altLang="en-US" smtClean="0"/>
              <a:t>‹#›</a:t>
            </a:fld>
            <a:endParaRPr lang="zh-CN" altLang="en-US"/>
          </a:p>
        </p:txBody>
      </p:sp>
    </p:spTree>
    <p:extLst>
      <p:ext uri="{BB962C8B-B14F-4D97-AF65-F5344CB8AC3E}">
        <p14:creationId xmlns:p14="http://schemas.microsoft.com/office/powerpoint/2010/main" val="1206139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DB76A44-F69B-440B-9B2C-8B15423D6913}" type="datetimeFigureOut">
              <a:rPr lang="zh-CN" altLang="en-US" smtClean="0"/>
              <a:t>2020/3/16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61E7B5-F699-40F2-8BB0-E1AA137550ED}" type="slidenum">
              <a:rPr lang="zh-CN" altLang="en-US" smtClean="0"/>
              <a:t>‹#›</a:t>
            </a:fld>
            <a:endParaRPr lang="zh-CN" altLang="en-US"/>
          </a:p>
        </p:txBody>
      </p:sp>
    </p:spTree>
    <p:extLst>
      <p:ext uri="{BB962C8B-B14F-4D97-AF65-F5344CB8AC3E}">
        <p14:creationId xmlns:p14="http://schemas.microsoft.com/office/powerpoint/2010/main" val="13099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DB76A44-F69B-440B-9B2C-8B15423D6913}" type="datetimeFigureOut">
              <a:rPr lang="zh-CN" altLang="en-US" smtClean="0"/>
              <a:t>2020/3/16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61E7B5-F699-40F2-8BB0-E1AA137550ED}" type="slidenum">
              <a:rPr lang="zh-CN" altLang="en-US" smtClean="0"/>
              <a:t>‹#›</a:t>
            </a:fld>
            <a:endParaRPr lang="zh-CN" altLang="en-US"/>
          </a:p>
        </p:txBody>
      </p:sp>
    </p:spTree>
    <p:extLst>
      <p:ext uri="{BB962C8B-B14F-4D97-AF65-F5344CB8AC3E}">
        <p14:creationId xmlns:p14="http://schemas.microsoft.com/office/powerpoint/2010/main" val="191145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DB76A44-F69B-440B-9B2C-8B15423D6913}" type="datetimeFigureOut">
              <a:rPr lang="zh-CN" altLang="en-US" smtClean="0"/>
              <a:t>2020/3/16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D61E7B5-F699-40F2-8BB0-E1AA137550ED}" type="slidenum">
              <a:rPr lang="zh-CN" altLang="en-US" smtClean="0"/>
              <a:t>‹#›</a:t>
            </a:fld>
            <a:endParaRPr lang="zh-CN" altLang="en-US"/>
          </a:p>
        </p:txBody>
      </p:sp>
    </p:spTree>
    <p:extLst>
      <p:ext uri="{BB962C8B-B14F-4D97-AF65-F5344CB8AC3E}">
        <p14:creationId xmlns:p14="http://schemas.microsoft.com/office/powerpoint/2010/main" val="156684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0DB76A44-F69B-440B-9B2C-8B15423D6913}" type="datetimeFigureOut">
              <a:rPr lang="zh-CN" altLang="en-US" smtClean="0"/>
              <a:t>2020/3/16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61E7B5-F699-40F2-8BB0-E1AA137550ED}" type="slidenum">
              <a:rPr lang="zh-CN" altLang="en-US" smtClean="0"/>
              <a:t>‹#›</a:t>
            </a:fld>
            <a:endParaRPr lang="zh-CN" altLang="en-US"/>
          </a:p>
        </p:txBody>
      </p:sp>
    </p:spTree>
    <p:extLst>
      <p:ext uri="{BB962C8B-B14F-4D97-AF65-F5344CB8AC3E}">
        <p14:creationId xmlns:p14="http://schemas.microsoft.com/office/powerpoint/2010/main" val="250638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72381" y="3618442"/>
            <a:ext cx="2901255" cy="532218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3471863" y="3618442"/>
            <a:ext cx="2915543" cy="532218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0DB76A44-F69B-440B-9B2C-8B15423D6913}" type="datetimeFigureOut">
              <a:rPr lang="zh-CN" altLang="en-US" smtClean="0"/>
              <a:t>2020/3/16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D61E7B5-F699-40F2-8BB0-E1AA137550ED}" type="slidenum">
              <a:rPr lang="zh-CN" altLang="en-US" smtClean="0"/>
              <a:t>‹#›</a:t>
            </a:fld>
            <a:endParaRPr lang="zh-CN" altLang="en-US"/>
          </a:p>
        </p:txBody>
      </p:sp>
    </p:spTree>
    <p:extLst>
      <p:ext uri="{BB962C8B-B14F-4D97-AF65-F5344CB8AC3E}">
        <p14:creationId xmlns:p14="http://schemas.microsoft.com/office/powerpoint/2010/main" val="45072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DB76A44-F69B-440B-9B2C-8B15423D6913}" type="datetimeFigureOut">
              <a:rPr lang="zh-CN" altLang="en-US" smtClean="0"/>
              <a:t>2020/3/16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D61E7B5-F699-40F2-8BB0-E1AA137550ED}" type="slidenum">
              <a:rPr lang="zh-CN" altLang="en-US" smtClean="0"/>
              <a:t>‹#›</a:t>
            </a:fld>
            <a:endParaRPr lang="zh-CN" altLang="en-US"/>
          </a:p>
        </p:txBody>
      </p:sp>
    </p:spTree>
    <p:extLst>
      <p:ext uri="{BB962C8B-B14F-4D97-AF65-F5344CB8AC3E}">
        <p14:creationId xmlns:p14="http://schemas.microsoft.com/office/powerpoint/2010/main" val="2146845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76A44-F69B-440B-9B2C-8B15423D6913}" type="datetimeFigureOut">
              <a:rPr lang="zh-CN" altLang="en-US" smtClean="0"/>
              <a:t>2020/3/16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D61E7B5-F699-40F2-8BB0-E1AA137550ED}" type="slidenum">
              <a:rPr lang="zh-CN" altLang="en-US" smtClean="0"/>
              <a:t>‹#›</a:t>
            </a:fld>
            <a:endParaRPr lang="zh-CN" altLang="en-US"/>
          </a:p>
        </p:txBody>
      </p:sp>
    </p:spTree>
    <p:extLst>
      <p:ext uri="{BB962C8B-B14F-4D97-AF65-F5344CB8AC3E}">
        <p14:creationId xmlns:p14="http://schemas.microsoft.com/office/powerpoint/2010/main" val="372550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DB76A44-F69B-440B-9B2C-8B15423D6913}" type="datetimeFigureOut">
              <a:rPr lang="zh-CN" altLang="en-US" smtClean="0"/>
              <a:t>2020/3/16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61E7B5-F699-40F2-8BB0-E1AA137550ED}" type="slidenum">
              <a:rPr lang="zh-CN" altLang="en-US" smtClean="0"/>
              <a:t>‹#›</a:t>
            </a:fld>
            <a:endParaRPr lang="zh-CN" altLang="en-US"/>
          </a:p>
        </p:txBody>
      </p:sp>
    </p:spTree>
    <p:extLst>
      <p:ext uri="{BB962C8B-B14F-4D97-AF65-F5344CB8AC3E}">
        <p14:creationId xmlns:p14="http://schemas.microsoft.com/office/powerpoint/2010/main" val="358743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DB76A44-F69B-440B-9B2C-8B15423D6913}" type="datetimeFigureOut">
              <a:rPr lang="zh-CN" altLang="en-US" smtClean="0"/>
              <a:t>2020/3/16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D61E7B5-F699-40F2-8BB0-E1AA137550ED}" type="slidenum">
              <a:rPr lang="zh-CN" altLang="en-US" smtClean="0"/>
              <a:t>‹#›</a:t>
            </a:fld>
            <a:endParaRPr lang="zh-CN" altLang="en-US"/>
          </a:p>
        </p:txBody>
      </p:sp>
    </p:spTree>
    <p:extLst>
      <p:ext uri="{BB962C8B-B14F-4D97-AF65-F5344CB8AC3E}">
        <p14:creationId xmlns:p14="http://schemas.microsoft.com/office/powerpoint/2010/main" val="145860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DB76A44-F69B-440B-9B2C-8B15423D6913}" type="datetimeFigureOut">
              <a:rPr lang="zh-CN" altLang="en-US" smtClean="0"/>
              <a:t>2020/3/16</a:t>
            </a:fld>
            <a:endParaRPr lang="zh-CN"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61E7B5-F699-40F2-8BB0-E1AA137550ED}" type="slidenum">
              <a:rPr lang="zh-CN" altLang="en-US" smtClean="0"/>
              <a:t>‹#›</a:t>
            </a:fld>
            <a:endParaRPr lang="zh-CN" altLang="en-US"/>
          </a:p>
        </p:txBody>
      </p:sp>
    </p:spTree>
    <p:extLst>
      <p:ext uri="{BB962C8B-B14F-4D97-AF65-F5344CB8AC3E}">
        <p14:creationId xmlns:p14="http://schemas.microsoft.com/office/powerpoint/2010/main" val="857254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mailto:manfei.he@edf.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descr="图片包含 游戏机, 画&#10;&#10;描述已自动生成">
            <a:extLst>
              <a:ext uri="{FF2B5EF4-FFF2-40B4-BE49-F238E27FC236}">
                <a16:creationId xmlns:a16="http://schemas.microsoft.com/office/drawing/2014/main" id="{F0BB9A19-5078-40E3-AB90-1D30A48E1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6" y="476128"/>
            <a:ext cx="1911927" cy="982103"/>
          </a:xfrm>
          <a:prstGeom prst="rect">
            <a:avLst/>
          </a:prstGeom>
        </p:spPr>
      </p:pic>
      <p:sp>
        <p:nvSpPr>
          <p:cNvPr id="10" name="矩形 9">
            <a:extLst>
              <a:ext uri="{FF2B5EF4-FFF2-40B4-BE49-F238E27FC236}">
                <a16:creationId xmlns:a16="http://schemas.microsoft.com/office/drawing/2014/main" id="{E8F5B316-7D29-430B-8E07-4B675F96D21F}"/>
              </a:ext>
            </a:extLst>
          </p:cNvPr>
          <p:cNvSpPr/>
          <p:nvPr/>
        </p:nvSpPr>
        <p:spPr>
          <a:xfrm>
            <a:off x="2327564" y="476128"/>
            <a:ext cx="4267200" cy="982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E13600"/>
                </a:solidFill>
                <a:latin typeface="Arial" panose="020B0604020202020204" pitchFamily="34" charset="0"/>
                <a:cs typeface="Arial" panose="020B0604020202020204" pitchFamily="34" charset="0"/>
              </a:rPr>
              <a:t>2020-21 Graduate Trainee and Internship Program </a:t>
            </a:r>
          </a:p>
          <a:p>
            <a:pPr algn="ctr"/>
            <a:r>
              <a:rPr lang="en-US" altLang="zh-CN" b="1" dirty="0">
                <a:solidFill>
                  <a:srgbClr val="E13600"/>
                </a:solidFill>
                <a:latin typeface="Arial" panose="020B0604020202020204" pitchFamily="34" charset="0"/>
                <a:cs typeface="Arial" panose="020B0604020202020204" pitchFamily="34" charset="0"/>
              </a:rPr>
              <a:t>2020-21</a:t>
            </a:r>
            <a:r>
              <a:rPr lang="zh-CN" altLang="en-US" b="1" dirty="0">
                <a:solidFill>
                  <a:srgbClr val="E13600"/>
                </a:solidFill>
                <a:latin typeface="Arial" panose="020B0604020202020204" pitchFamily="34" charset="0"/>
                <a:cs typeface="Arial" panose="020B0604020202020204" pitchFamily="34" charset="0"/>
              </a:rPr>
              <a:t>年管理生培训生与实习生计划</a:t>
            </a:r>
          </a:p>
        </p:txBody>
      </p:sp>
      <p:grpSp>
        <p:nvGrpSpPr>
          <p:cNvPr id="27" name="组合 26">
            <a:extLst>
              <a:ext uri="{FF2B5EF4-FFF2-40B4-BE49-F238E27FC236}">
                <a16:creationId xmlns:a16="http://schemas.microsoft.com/office/drawing/2014/main" id="{97452BE9-6164-406A-B0B3-AAD7F55770F3}"/>
              </a:ext>
            </a:extLst>
          </p:cNvPr>
          <p:cNvGrpSpPr/>
          <p:nvPr/>
        </p:nvGrpSpPr>
        <p:grpSpPr>
          <a:xfrm>
            <a:off x="258726" y="1506208"/>
            <a:ext cx="6336038" cy="2565709"/>
            <a:chOff x="258726" y="1506208"/>
            <a:chExt cx="6336038" cy="2565709"/>
          </a:xfrm>
        </p:grpSpPr>
        <p:sp>
          <p:nvSpPr>
            <p:cNvPr id="11" name="矩形 10">
              <a:extLst>
                <a:ext uri="{FF2B5EF4-FFF2-40B4-BE49-F238E27FC236}">
                  <a16:creationId xmlns:a16="http://schemas.microsoft.com/office/drawing/2014/main" id="{60748F4E-D92D-4FE3-BB23-D85145EAF4F2}"/>
                </a:ext>
              </a:extLst>
            </p:cNvPr>
            <p:cNvSpPr/>
            <p:nvPr/>
          </p:nvSpPr>
          <p:spPr>
            <a:xfrm>
              <a:off x="258726" y="1506208"/>
              <a:ext cx="2628820" cy="2565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altLang="zh-CN" sz="1400" dirty="0">
                  <a:solidFill>
                    <a:schemeClr val="tx1"/>
                  </a:solidFill>
                  <a:latin typeface="Arial" panose="020B0604020202020204" pitchFamily="34" charset="0"/>
                  <a:cs typeface="Arial" panose="020B0604020202020204" pitchFamily="34" charset="0"/>
                </a:rPr>
                <a:t>Positions: Engineering </a:t>
              </a:r>
            </a:p>
            <a:p>
              <a:pPr algn="just">
                <a:lnSpc>
                  <a:spcPct val="114000"/>
                </a:lnSpc>
              </a:pPr>
              <a:r>
                <a:rPr lang="en-US" altLang="zh-CN" sz="1400" dirty="0">
                  <a:solidFill>
                    <a:schemeClr val="tx1"/>
                  </a:solidFill>
                  <a:latin typeface="Arial" panose="020B0604020202020204" pitchFamily="34" charset="0"/>
                  <a:cs typeface="Arial" panose="020B0604020202020204" pitchFamily="34" charset="0"/>
                </a:rPr>
                <a:t>and Supporting Functions</a:t>
              </a:r>
            </a:p>
            <a:p>
              <a:pPr algn="just">
                <a:lnSpc>
                  <a:spcPct val="114000"/>
                </a:lnSpc>
              </a:pPr>
              <a:r>
                <a:rPr lang="zh-CN" altLang="en-US" sz="1400" dirty="0">
                  <a:solidFill>
                    <a:schemeClr val="tx1"/>
                  </a:solidFill>
                  <a:latin typeface="Arial" panose="020B0604020202020204" pitchFamily="34" charset="0"/>
                  <a:cs typeface="Arial" panose="020B0604020202020204" pitchFamily="34" charset="0"/>
                </a:rPr>
                <a:t>职位：工程类与支持类</a:t>
              </a:r>
              <a:endParaRPr lang="en-US" altLang="zh-CN" sz="1400" dirty="0">
                <a:solidFill>
                  <a:schemeClr val="tx1"/>
                </a:solidFill>
                <a:latin typeface="Arial" panose="020B0604020202020204" pitchFamily="34" charset="0"/>
                <a:cs typeface="Arial" panose="020B0604020202020204" pitchFamily="34" charset="0"/>
              </a:endParaRPr>
            </a:p>
            <a:p>
              <a:pPr algn="just">
                <a:lnSpc>
                  <a:spcPct val="114000"/>
                </a:lnSpc>
              </a:pPr>
              <a:endParaRPr lang="zh-CN" altLang="en-US" sz="900" dirty="0">
                <a:solidFill>
                  <a:schemeClr val="tx1"/>
                </a:solidFill>
                <a:latin typeface="Arial" panose="020B0604020202020204" pitchFamily="34" charset="0"/>
                <a:cs typeface="Arial" panose="020B0604020202020204" pitchFamily="34" charset="0"/>
              </a:endParaRPr>
            </a:p>
            <a:p>
              <a:pPr algn="just">
                <a:lnSpc>
                  <a:spcPct val="114000"/>
                </a:lnSpc>
              </a:pPr>
              <a:r>
                <a:rPr lang="en-US" altLang="zh-CN" sz="1400" dirty="0">
                  <a:solidFill>
                    <a:schemeClr val="tx1"/>
                  </a:solidFill>
                  <a:latin typeface="Arial" panose="020B0604020202020204" pitchFamily="34" charset="0"/>
                  <a:cs typeface="Arial" panose="020B0604020202020204" pitchFamily="34" charset="0"/>
                </a:rPr>
                <a:t>Durations </a:t>
              </a:r>
              <a:r>
                <a:rPr lang="zh-CN" altLang="en-US" sz="1400" dirty="0">
                  <a:solidFill>
                    <a:schemeClr val="tx1"/>
                  </a:solidFill>
                  <a:latin typeface="Arial" panose="020B0604020202020204" pitchFamily="34" charset="0"/>
                  <a:cs typeface="Arial" panose="020B0604020202020204" pitchFamily="34" charset="0"/>
                </a:rPr>
                <a:t>项目培训期</a:t>
              </a:r>
              <a:endParaRPr lang="en-US" altLang="zh-CN" sz="1400" dirty="0">
                <a:solidFill>
                  <a:schemeClr val="tx1"/>
                </a:solidFill>
                <a:latin typeface="Arial" panose="020B0604020202020204" pitchFamily="34" charset="0"/>
                <a:cs typeface="Arial" panose="020B0604020202020204" pitchFamily="34" charset="0"/>
              </a:endParaRPr>
            </a:p>
            <a:p>
              <a:pPr algn="just">
                <a:lnSpc>
                  <a:spcPct val="114000"/>
                </a:lnSpc>
              </a:pPr>
              <a:r>
                <a:rPr lang="en-US" altLang="zh-CN" sz="1400" dirty="0">
                  <a:solidFill>
                    <a:schemeClr val="tx1"/>
                  </a:solidFill>
                  <a:latin typeface="Arial" panose="020B0604020202020204" pitchFamily="34" charset="0"/>
                  <a:cs typeface="Arial" panose="020B0604020202020204" pitchFamily="34" charset="0"/>
                </a:rPr>
                <a:t>GT - 2 years  </a:t>
              </a:r>
            </a:p>
            <a:p>
              <a:pPr algn="just">
                <a:lnSpc>
                  <a:spcPct val="114000"/>
                </a:lnSpc>
              </a:pPr>
              <a:r>
                <a:rPr lang="zh-CN" altLang="en-US" sz="1400" dirty="0">
                  <a:solidFill>
                    <a:schemeClr val="tx1"/>
                  </a:solidFill>
                  <a:latin typeface="Arial" panose="020B0604020202020204" pitchFamily="34" charset="0"/>
                  <a:cs typeface="Arial" panose="020B0604020202020204" pitchFamily="34" charset="0"/>
                </a:rPr>
                <a:t>管理培训生 </a:t>
              </a:r>
              <a:r>
                <a:rPr lang="en-US" altLang="zh-CN" sz="1400" dirty="0">
                  <a:solidFill>
                    <a:schemeClr val="tx1"/>
                  </a:solidFill>
                  <a:latin typeface="Arial" panose="020B0604020202020204" pitchFamily="34" charset="0"/>
                  <a:cs typeface="Arial" panose="020B0604020202020204" pitchFamily="34" charset="0"/>
                </a:rPr>
                <a:t>– 2</a:t>
              </a:r>
              <a:r>
                <a:rPr lang="zh-CN" altLang="en-US" sz="1400" dirty="0">
                  <a:solidFill>
                    <a:schemeClr val="tx1"/>
                  </a:solidFill>
                  <a:latin typeface="Arial" panose="020B0604020202020204" pitchFamily="34" charset="0"/>
                  <a:cs typeface="Arial" panose="020B0604020202020204" pitchFamily="34" charset="0"/>
                </a:rPr>
                <a:t>年</a:t>
              </a:r>
              <a:endParaRPr lang="en-US" altLang="zh-CN" sz="1400" dirty="0">
                <a:solidFill>
                  <a:schemeClr val="tx1"/>
                </a:solidFill>
                <a:latin typeface="Arial" panose="020B0604020202020204" pitchFamily="34" charset="0"/>
                <a:cs typeface="Arial" panose="020B0604020202020204" pitchFamily="34" charset="0"/>
              </a:endParaRPr>
            </a:p>
            <a:p>
              <a:pPr algn="just">
                <a:lnSpc>
                  <a:spcPct val="114000"/>
                </a:lnSpc>
              </a:pPr>
              <a:r>
                <a:rPr lang="en-US" altLang="zh-CN" sz="1400" dirty="0">
                  <a:solidFill>
                    <a:schemeClr val="tx1"/>
                  </a:solidFill>
                  <a:latin typeface="Arial" panose="020B0604020202020204" pitchFamily="34" charset="0"/>
                  <a:cs typeface="Arial" panose="020B0604020202020204" pitchFamily="34" charset="0"/>
                </a:rPr>
                <a:t>Internship – 6 months</a:t>
              </a:r>
            </a:p>
            <a:p>
              <a:pPr algn="just">
                <a:lnSpc>
                  <a:spcPct val="114000"/>
                </a:lnSpc>
              </a:pPr>
              <a:r>
                <a:rPr lang="zh-CN" altLang="en-US" sz="1400" dirty="0">
                  <a:solidFill>
                    <a:schemeClr val="tx1"/>
                  </a:solidFill>
                  <a:latin typeface="Arial" panose="020B0604020202020204" pitchFamily="34" charset="0"/>
                  <a:cs typeface="Arial" panose="020B0604020202020204" pitchFamily="34" charset="0"/>
                </a:rPr>
                <a:t>实习项目 </a:t>
              </a:r>
              <a:r>
                <a:rPr lang="en-US" altLang="zh-CN" sz="1400" dirty="0">
                  <a:solidFill>
                    <a:schemeClr val="tx1"/>
                  </a:solidFill>
                  <a:latin typeface="Arial" panose="020B0604020202020204" pitchFamily="34" charset="0"/>
                  <a:cs typeface="Arial" panose="020B0604020202020204" pitchFamily="34" charset="0"/>
                </a:rPr>
                <a:t>– 6</a:t>
              </a:r>
              <a:r>
                <a:rPr lang="zh-CN" altLang="en-US" sz="1400" dirty="0">
                  <a:solidFill>
                    <a:schemeClr val="tx1"/>
                  </a:solidFill>
                  <a:latin typeface="Arial" panose="020B0604020202020204" pitchFamily="34" charset="0"/>
                  <a:cs typeface="Arial" panose="020B0604020202020204" pitchFamily="34" charset="0"/>
                </a:rPr>
                <a:t>个月</a:t>
              </a:r>
            </a:p>
          </p:txBody>
        </p:sp>
        <p:sp>
          <p:nvSpPr>
            <p:cNvPr id="25" name="矩形 24">
              <a:extLst>
                <a:ext uri="{FF2B5EF4-FFF2-40B4-BE49-F238E27FC236}">
                  <a16:creationId xmlns:a16="http://schemas.microsoft.com/office/drawing/2014/main" id="{7AE7298C-CFEE-4C45-8DDC-E5AB6E18E922}"/>
                </a:ext>
              </a:extLst>
            </p:cNvPr>
            <p:cNvSpPr/>
            <p:nvPr/>
          </p:nvSpPr>
          <p:spPr>
            <a:xfrm>
              <a:off x="2947798" y="1662646"/>
              <a:ext cx="3646966" cy="2364045"/>
            </a:xfrm>
            <a:prstGeom prst="rect">
              <a:avLst/>
            </a:prstGeom>
          </p:spPr>
          <p:txBody>
            <a:bodyPr wrap="square">
              <a:spAutoFit/>
            </a:bodyPr>
            <a:lstStyle/>
            <a:p>
              <a:pPr lvl="0" algn="just">
                <a:lnSpc>
                  <a:spcPct val="114000"/>
                </a:lnSpc>
              </a:pPr>
              <a:r>
                <a:rPr lang="en-US" altLang="zh-CN" sz="1400" dirty="0">
                  <a:latin typeface="Arial" panose="020B0604020202020204" pitchFamily="34" charset="0"/>
                  <a:cs typeface="Arial" panose="020B0604020202020204" pitchFamily="34" charset="0"/>
                </a:rPr>
                <a:t>Location: Beijing (EDF China headquarter) and project cities including Sanmenxia/ </a:t>
              </a:r>
              <a:r>
                <a:rPr lang="en-US" altLang="zh-CN" sz="1400" dirty="0" err="1">
                  <a:latin typeface="Arial" panose="020B0604020202020204" pitchFamily="34" charset="0"/>
                  <a:cs typeface="Arial" panose="020B0604020202020204" pitchFamily="34" charset="0"/>
                </a:rPr>
                <a:t>Lingbao</a:t>
              </a:r>
              <a:r>
                <a:rPr lang="en-US" altLang="zh-CN" sz="1400" dirty="0">
                  <a:latin typeface="Arial" panose="020B0604020202020204" pitchFamily="34" charset="0"/>
                  <a:cs typeface="Arial" panose="020B0604020202020204" pitchFamily="34" charset="0"/>
                </a:rPr>
                <a:t>/Wuhan/</a:t>
              </a:r>
              <a:r>
                <a:rPr lang="en-US" altLang="zh-CN" sz="1400" dirty="0" err="1">
                  <a:latin typeface="Arial" panose="020B0604020202020204" pitchFamily="34" charset="0"/>
                  <a:cs typeface="Arial" panose="020B0604020202020204" pitchFamily="34" charset="0"/>
                </a:rPr>
                <a:t>Sanya</a:t>
              </a:r>
              <a:r>
                <a:rPr lang="en-US" altLang="zh-CN" sz="1400" dirty="0">
                  <a:latin typeface="Arial" panose="020B0604020202020204" pitchFamily="34" charset="0"/>
                  <a:cs typeface="Arial" panose="020B0604020202020204" pitchFamily="34" charset="0"/>
                </a:rPr>
                <a:t>/Jinan/</a:t>
              </a:r>
              <a:r>
                <a:rPr lang="en-US" altLang="zh-CN" sz="1400" dirty="0" err="1">
                  <a:latin typeface="Arial" panose="020B0604020202020204" pitchFamily="34" charset="0"/>
                  <a:cs typeface="Arial" panose="020B0604020202020204" pitchFamily="34" charset="0"/>
                </a:rPr>
                <a:t>Songyuan</a:t>
              </a:r>
              <a:r>
                <a:rPr lang="en-US" altLang="zh-CN" sz="1400" dirty="0">
                  <a:latin typeface="Arial" panose="020B0604020202020204" pitchFamily="34" charset="0"/>
                  <a:cs typeface="Arial" panose="020B0604020202020204" pitchFamily="34" charset="0"/>
                </a:rPr>
                <a:t>, etc. </a:t>
              </a:r>
            </a:p>
            <a:p>
              <a:pPr lvl="0" algn="just">
                <a:lnSpc>
                  <a:spcPct val="114000"/>
                </a:lnSpc>
              </a:pPr>
              <a:endParaRPr lang="en-US" altLang="zh-CN" sz="600" dirty="0">
                <a:latin typeface="Arial" panose="020B0604020202020204" pitchFamily="34" charset="0"/>
                <a:cs typeface="Arial" panose="020B0604020202020204" pitchFamily="34" charset="0"/>
              </a:endParaRPr>
            </a:p>
            <a:p>
              <a:pPr lvl="0" algn="just">
                <a:lnSpc>
                  <a:spcPct val="114000"/>
                </a:lnSpc>
              </a:pPr>
              <a:r>
                <a:rPr lang="zh-CN" altLang="en-US" sz="1400" dirty="0">
                  <a:latin typeface="Arial" panose="020B0604020202020204" pitchFamily="34" charset="0"/>
                  <a:cs typeface="Arial" panose="020B0604020202020204" pitchFamily="34" charset="0"/>
                </a:rPr>
                <a:t>工作地点：法国电力集团中国总部位于北京，管理培训生将在中国区北京办公室与项目所在地开展工作。</a:t>
              </a:r>
              <a:endParaRPr lang="en-US" altLang="zh-CN" sz="1400" dirty="0">
                <a:latin typeface="Arial" panose="020B0604020202020204" pitchFamily="34" charset="0"/>
                <a:cs typeface="Arial" panose="020B0604020202020204" pitchFamily="34" charset="0"/>
              </a:endParaRPr>
            </a:p>
            <a:p>
              <a:pPr lvl="0" algn="just">
                <a:lnSpc>
                  <a:spcPct val="114000"/>
                </a:lnSpc>
              </a:pPr>
              <a:endParaRPr lang="en-US" altLang="zh-CN" sz="600" dirty="0">
                <a:latin typeface="Arial" panose="020B0604020202020204" pitchFamily="34" charset="0"/>
                <a:cs typeface="Arial" panose="020B0604020202020204" pitchFamily="34" charset="0"/>
              </a:endParaRPr>
            </a:p>
            <a:p>
              <a:pPr lvl="0" algn="just">
                <a:lnSpc>
                  <a:spcPct val="114000"/>
                </a:lnSpc>
              </a:pPr>
              <a:r>
                <a:rPr lang="zh-CN" altLang="en-US" sz="1400" dirty="0">
                  <a:latin typeface="Arial" panose="020B0604020202020204" pitchFamily="34" charset="0"/>
                  <a:cs typeface="Arial" panose="020B0604020202020204" pitchFamily="34" charset="0"/>
                </a:rPr>
                <a:t>项目所在地包括三门峡</a:t>
              </a:r>
              <a:r>
                <a:rPr lang="en-US" altLang="zh-CN" sz="1400" dirty="0">
                  <a:latin typeface="Arial" panose="020B0604020202020204" pitchFamily="34" charset="0"/>
                  <a:cs typeface="Arial" panose="020B0604020202020204" pitchFamily="34" charset="0"/>
                </a:rPr>
                <a:t>/</a:t>
              </a:r>
              <a:r>
                <a:rPr lang="zh-CN" altLang="en-US" sz="1400" dirty="0">
                  <a:latin typeface="Arial" panose="020B0604020202020204" pitchFamily="34" charset="0"/>
                  <a:cs typeface="Arial" panose="020B0604020202020204" pitchFamily="34" charset="0"/>
                </a:rPr>
                <a:t>灵宝</a:t>
              </a:r>
              <a:r>
                <a:rPr lang="en-US" altLang="zh-CN" sz="1400" dirty="0">
                  <a:latin typeface="Arial" panose="020B0604020202020204" pitchFamily="34" charset="0"/>
                  <a:cs typeface="Arial" panose="020B0604020202020204" pitchFamily="34" charset="0"/>
                </a:rPr>
                <a:t>/</a:t>
              </a:r>
              <a:r>
                <a:rPr lang="zh-CN" altLang="en-US" sz="1400" dirty="0">
                  <a:latin typeface="Arial" panose="020B0604020202020204" pitchFamily="34" charset="0"/>
                  <a:cs typeface="Arial" panose="020B0604020202020204" pitchFamily="34" charset="0"/>
                </a:rPr>
                <a:t>武汉</a:t>
              </a:r>
              <a:r>
                <a:rPr lang="en-US" altLang="zh-CN" sz="1400" dirty="0">
                  <a:latin typeface="Arial" panose="020B0604020202020204" pitchFamily="34" charset="0"/>
                  <a:cs typeface="Arial" panose="020B0604020202020204" pitchFamily="34" charset="0"/>
                </a:rPr>
                <a:t>/</a:t>
              </a:r>
              <a:r>
                <a:rPr lang="zh-CN" altLang="en-US" sz="1400" dirty="0">
                  <a:latin typeface="Arial" panose="020B0604020202020204" pitchFamily="34" charset="0"/>
                  <a:cs typeface="Arial" panose="020B0604020202020204" pitchFamily="34" charset="0"/>
                </a:rPr>
                <a:t>三亚</a:t>
              </a:r>
              <a:r>
                <a:rPr lang="en-US" altLang="zh-CN" sz="1400" dirty="0">
                  <a:latin typeface="Arial" panose="020B0604020202020204" pitchFamily="34" charset="0"/>
                  <a:cs typeface="Arial" panose="020B0604020202020204" pitchFamily="34" charset="0"/>
                </a:rPr>
                <a:t>/</a:t>
              </a:r>
              <a:r>
                <a:rPr lang="zh-CN" altLang="en-US" sz="1400" dirty="0">
                  <a:latin typeface="Arial" panose="020B0604020202020204" pitchFamily="34" charset="0"/>
                  <a:cs typeface="Arial" panose="020B0604020202020204" pitchFamily="34" charset="0"/>
                </a:rPr>
                <a:t>济南</a:t>
              </a:r>
              <a:r>
                <a:rPr lang="en-US" altLang="zh-CN" sz="1400" dirty="0">
                  <a:latin typeface="Arial" panose="020B0604020202020204" pitchFamily="34" charset="0"/>
                  <a:cs typeface="Arial" panose="020B0604020202020204" pitchFamily="34" charset="0"/>
                </a:rPr>
                <a:t>/</a:t>
              </a:r>
              <a:r>
                <a:rPr lang="zh-CN" altLang="en-US" sz="1400" dirty="0">
                  <a:latin typeface="Arial" panose="020B0604020202020204" pitchFamily="34" charset="0"/>
                  <a:cs typeface="Arial" panose="020B0604020202020204" pitchFamily="34" charset="0"/>
                </a:rPr>
                <a:t>松原等</a:t>
              </a:r>
              <a:endParaRPr lang="en-US" altLang="zh-CN" sz="1400" dirty="0">
                <a:latin typeface="Arial" panose="020B0604020202020204" pitchFamily="34" charset="0"/>
                <a:cs typeface="Arial" panose="020B0604020202020204" pitchFamily="34" charset="0"/>
              </a:endParaRPr>
            </a:p>
            <a:p>
              <a:pPr lvl="0" algn="just">
                <a:lnSpc>
                  <a:spcPct val="114000"/>
                </a:lnSpc>
              </a:pPr>
              <a:endParaRPr lang="zh-CN" altLang="en-US" sz="600" dirty="0">
                <a:latin typeface="Arial" panose="020B0604020202020204" pitchFamily="34" charset="0"/>
                <a:cs typeface="Arial" panose="020B0604020202020204" pitchFamily="34" charset="0"/>
              </a:endParaRPr>
            </a:p>
          </p:txBody>
        </p:sp>
      </p:grpSp>
      <p:grpSp>
        <p:nvGrpSpPr>
          <p:cNvPr id="35" name="组合 34">
            <a:extLst>
              <a:ext uri="{FF2B5EF4-FFF2-40B4-BE49-F238E27FC236}">
                <a16:creationId xmlns:a16="http://schemas.microsoft.com/office/drawing/2014/main" id="{BC174B62-1DAD-4680-8346-15AB9920A73C}"/>
              </a:ext>
            </a:extLst>
          </p:cNvPr>
          <p:cNvGrpSpPr/>
          <p:nvPr/>
        </p:nvGrpSpPr>
        <p:grpSpPr>
          <a:xfrm>
            <a:off x="258726" y="4026691"/>
            <a:ext cx="6724685" cy="5356934"/>
            <a:chOff x="258726" y="4030227"/>
            <a:chExt cx="6724685" cy="5356934"/>
          </a:xfrm>
        </p:grpSpPr>
        <p:grpSp>
          <p:nvGrpSpPr>
            <p:cNvPr id="19" name="组合 18">
              <a:extLst>
                <a:ext uri="{FF2B5EF4-FFF2-40B4-BE49-F238E27FC236}">
                  <a16:creationId xmlns:a16="http://schemas.microsoft.com/office/drawing/2014/main" id="{3E6B0F0A-CD48-423C-8A82-BC9401A2BAFC}"/>
                </a:ext>
              </a:extLst>
            </p:cNvPr>
            <p:cNvGrpSpPr/>
            <p:nvPr/>
          </p:nvGrpSpPr>
          <p:grpSpPr>
            <a:xfrm>
              <a:off x="258726" y="4030227"/>
              <a:ext cx="5051029" cy="2897727"/>
              <a:chOff x="258726" y="3778777"/>
              <a:chExt cx="5051029" cy="2778562"/>
            </a:xfrm>
          </p:grpSpPr>
          <p:sp>
            <p:nvSpPr>
              <p:cNvPr id="13" name="矩形 12">
                <a:extLst>
                  <a:ext uri="{FF2B5EF4-FFF2-40B4-BE49-F238E27FC236}">
                    <a16:creationId xmlns:a16="http://schemas.microsoft.com/office/drawing/2014/main" id="{BD28CF3D-DB9B-487B-A1F1-281683DFBD75}"/>
                  </a:ext>
                </a:extLst>
              </p:cNvPr>
              <p:cNvSpPr/>
              <p:nvPr/>
            </p:nvSpPr>
            <p:spPr>
              <a:xfrm>
                <a:off x="258726" y="4153928"/>
                <a:ext cx="4738576" cy="2403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altLang="zh-CN" sz="1400" b="1" dirty="0">
                    <a:solidFill>
                      <a:schemeClr val="tx1"/>
                    </a:solidFill>
                    <a:latin typeface="Arial" panose="020B0604020202020204" pitchFamily="34" charset="0"/>
                    <a:cs typeface="Arial" panose="020B0604020202020204" pitchFamily="34" charset="0"/>
                  </a:rPr>
                  <a:t>The Graduate Trainee Program is a fast-track program whose aim is to recruit high-potential talents majoring in Engineering or Business / Management / humanities and to turn them into future leaders able to take up critical positions within the organization.</a:t>
                </a:r>
              </a:p>
              <a:p>
                <a:pPr algn="just">
                  <a:lnSpc>
                    <a:spcPct val="114000"/>
                  </a:lnSpc>
                </a:pPr>
                <a:endParaRPr lang="en-US" altLang="zh-CN" sz="600" b="1" dirty="0">
                  <a:solidFill>
                    <a:schemeClr val="tx1"/>
                  </a:solidFill>
                  <a:latin typeface="Arial" panose="020B0604020202020204" pitchFamily="34" charset="0"/>
                  <a:cs typeface="Arial" panose="020B0604020202020204" pitchFamily="34" charset="0"/>
                </a:endParaRPr>
              </a:p>
              <a:p>
                <a:pPr algn="just">
                  <a:lnSpc>
                    <a:spcPct val="114000"/>
                  </a:lnSpc>
                </a:pPr>
                <a:r>
                  <a:rPr lang="zh-CN" altLang="en-US" sz="1400" b="1" dirty="0">
                    <a:solidFill>
                      <a:schemeClr val="tx1"/>
                    </a:solidFill>
                    <a:latin typeface="Arial" panose="020B0604020202020204" pitchFamily="34" charset="0"/>
                    <a:cs typeface="Arial" panose="020B0604020202020204" pitchFamily="34" charset="0"/>
                  </a:rPr>
                  <a:t>管理培训生项目是一项针对毕业生的人才快速晋升计划，旨在招聘具有潜力的工程专业人才、商业与管理研究和</a:t>
                </a:r>
                <a:r>
                  <a:rPr lang="en-US" altLang="zh-CN" sz="1400" b="1" dirty="0">
                    <a:solidFill>
                      <a:schemeClr val="tx1"/>
                    </a:solidFill>
                    <a:latin typeface="Arial" panose="020B0604020202020204" pitchFamily="34" charset="0"/>
                    <a:cs typeface="Arial" panose="020B0604020202020204" pitchFamily="34" charset="0"/>
                  </a:rPr>
                  <a:t>/</a:t>
                </a:r>
                <a:r>
                  <a:rPr lang="zh-CN" altLang="en-US" sz="1400" b="1" dirty="0">
                    <a:solidFill>
                      <a:schemeClr val="tx1"/>
                    </a:solidFill>
                    <a:latin typeface="Arial" panose="020B0604020202020204" pitchFamily="34" charset="0"/>
                    <a:cs typeface="Arial" panose="020B0604020202020204" pitchFamily="34" charset="0"/>
                  </a:rPr>
                  <a:t>或人文专业人才，并将其培养成为担任公司内关键岗位的领导者。</a:t>
                </a:r>
                <a:endParaRPr lang="en-US" altLang="zh-CN" sz="1400" b="1" dirty="0">
                  <a:solidFill>
                    <a:schemeClr val="tx1"/>
                  </a:solidFill>
                  <a:latin typeface="Arial" panose="020B0604020202020204" pitchFamily="34" charset="0"/>
                  <a:cs typeface="Arial" panose="020B0604020202020204" pitchFamily="34" charset="0"/>
                </a:endParaRPr>
              </a:p>
            </p:txBody>
          </p:sp>
          <p:sp>
            <p:nvSpPr>
              <p:cNvPr id="14" name="矩形 13">
                <a:extLst>
                  <a:ext uri="{FF2B5EF4-FFF2-40B4-BE49-F238E27FC236}">
                    <a16:creationId xmlns:a16="http://schemas.microsoft.com/office/drawing/2014/main" id="{16078D8E-168F-49ED-9E80-52E95D7A2D8F}"/>
                  </a:ext>
                </a:extLst>
              </p:cNvPr>
              <p:cNvSpPr/>
              <p:nvPr/>
            </p:nvSpPr>
            <p:spPr>
              <a:xfrm>
                <a:off x="263236" y="3778777"/>
                <a:ext cx="5046519" cy="3385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rgbClr val="E13600"/>
                    </a:solidFill>
                    <a:latin typeface="Arial" panose="020B0604020202020204" pitchFamily="34" charset="0"/>
                    <a:cs typeface="Arial" panose="020B0604020202020204" pitchFamily="34" charset="0"/>
                  </a:rPr>
                  <a:t>About the program / </a:t>
                </a:r>
                <a:r>
                  <a:rPr lang="zh-CN" altLang="en-US" sz="1600" b="1" dirty="0">
                    <a:solidFill>
                      <a:srgbClr val="E13600"/>
                    </a:solidFill>
                    <a:latin typeface="Arial" panose="020B0604020202020204" pitchFamily="34" charset="0"/>
                    <a:cs typeface="Arial" panose="020B0604020202020204" pitchFamily="34" charset="0"/>
                  </a:rPr>
                  <a:t>项目介绍</a:t>
                </a:r>
              </a:p>
            </p:txBody>
          </p:sp>
        </p:grpSp>
        <p:sp>
          <p:nvSpPr>
            <p:cNvPr id="23" name="矩形 22">
              <a:extLst>
                <a:ext uri="{FF2B5EF4-FFF2-40B4-BE49-F238E27FC236}">
                  <a16:creationId xmlns:a16="http://schemas.microsoft.com/office/drawing/2014/main" id="{004CF7FE-AA96-4405-A5A8-F8BDEE1A7066}"/>
                </a:ext>
              </a:extLst>
            </p:cNvPr>
            <p:cNvSpPr/>
            <p:nvPr/>
          </p:nvSpPr>
          <p:spPr>
            <a:xfrm>
              <a:off x="2175163" y="6853967"/>
              <a:ext cx="4427518" cy="2533194"/>
            </a:xfrm>
            <a:prstGeom prst="rect">
              <a:avLst/>
            </a:prstGeom>
            <a:noFill/>
          </p:spPr>
          <p:txBody>
            <a:bodyPr wrap="square">
              <a:spAutoFit/>
            </a:bodyPr>
            <a:lstStyle/>
            <a:p>
              <a:pPr lvl="0">
                <a:lnSpc>
                  <a:spcPct val="114000"/>
                </a:lnSpc>
              </a:pPr>
              <a:r>
                <a:rPr lang="en-US" altLang="zh-CN" sz="1400" b="1" dirty="0">
                  <a:latin typeface="Arial" panose="020B0604020202020204" pitchFamily="34" charset="0"/>
                  <a:cs typeface="Arial" panose="020B0604020202020204" pitchFamily="34" charset="0"/>
                </a:rPr>
                <a:t>The associated 6-month internship program is designed to source and identify competitive candidates among current students for the management trainee program.  Students and recent graduates will work closely with our project analysts in EDF China energy services project development and management.</a:t>
              </a:r>
              <a:endParaRPr lang="en-US" altLang="zh-CN" sz="600" b="1" dirty="0">
                <a:latin typeface="Arial" panose="020B0604020202020204" pitchFamily="34" charset="0"/>
                <a:cs typeface="Arial" panose="020B0604020202020204" pitchFamily="34" charset="0"/>
              </a:endParaRPr>
            </a:p>
            <a:p>
              <a:pPr algn="just">
                <a:lnSpc>
                  <a:spcPct val="114000"/>
                </a:lnSpc>
              </a:pPr>
              <a:r>
                <a:rPr lang="zh-CN" altLang="en-US" sz="1400" b="1" dirty="0">
                  <a:latin typeface="Arial" panose="020B0604020202020204" pitchFamily="34" charset="0"/>
                  <a:cs typeface="Arial" panose="020B0604020202020204" pitchFamily="34" charset="0"/>
                </a:rPr>
                <a:t>针对在校生，我们同时设计了为期六个月的实习生计划。实习生与管理培训生将与项目分析们一起深入参与到法电中国能源服务领域的项目开发与运行中。</a:t>
              </a:r>
              <a:endParaRPr lang="en-US" altLang="zh-CN" sz="1400" b="1" dirty="0">
                <a:latin typeface="Arial" panose="020B0604020202020204" pitchFamily="34" charset="0"/>
                <a:cs typeface="Arial" panose="020B0604020202020204" pitchFamily="34" charset="0"/>
              </a:endParaRPr>
            </a:p>
          </p:txBody>
        </p:sp>
        <p:pic>
          <p:nvPicPr>
            <p:cNvPr id="29" name="图片 28" descr="草地上的建筑&#10;&#10;描述已自动生成">
              <a:extLst>
                <a:ext uri="{FF2B5EF4-FFF2-40B4-BE49-F238E27FC236}">
                  <a16:creationId xmlns:a16="http://schemas.microsoft.com/office/drawing/2014/main" id="{4760229E-EE65-4CF7-8ACC-6F6E899FE802}"/>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brightnessContrast contrast="-5000"/>
                      </a14:imgEffect>
                    </a14:imgLayer>
                  </a14:imgProps>
                </a:ext>
                <a:ext uri="{28A0092B-C50C-407E-A947-70E740481C1C}">
                  <a14:useLocalDpi xmlns:a14="http://schemas.microsoft.com/office/drawing/2010/main" val="0"/>
                </a:ext>
              </a:extLst>
            </a:blip>
            <a:srcRect l="13107" t="11406" r="39798" b="18192"/>
            <a:stretch/>
          </p:blipFill>
          <p:spPr>
            <a:xfrm>
              <a:off x="303371" y="7126451"/>
              <a:ext cx="1827147" cy="2169579"/>
            </a:xfrm>
            <a:prstGeom prst="rect">
              <a:avLst/>
            </a:prstGeom>
            <a:ln>
              <a:noFill/>
            </a:ln>
          </p:spPr>
        </p:pic>
        <p:pic>
          <p:nvPicPr>
            <p:cNvPr id="30" name="图片 29" descr="草地上的建筑&#10;&#10;描述已自动生成">
              <a:extLst>
                <a:ext uri="{FF2B5EF4-FFF2-40B4-BE49-F238E27FC236}">
                  <a16:creationId xmlns:a16="http://schemas.microsoft.com/office/drawing/2014/main" id="{80A50FEC-84B6-4E9C-8428-B3119C266526}"/>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l="61031" t="11184" r="-8126" b="18413"/>
            <a:stretch/>
          </p:blipFill>
          <p:spPr>
            <a:xfrm>
              <a:off x="5013067" y="4600593"/>
              <a:ext cx="1970344" cy="2215245"/>
            </a:xfrm>
            <a:prstGeom prst="rect">
              <a:avLst/>
            </a:prstGeom>
            <a:ln>
              <a:noFill/>
            </a:ln>
          </p:spPr>
        </p:pic>
      </p:grpSp>
    </p:spTree>
    <p:extLst>
      <p:ext uri="{BB962C8B-B14F-4D97-AF65-F5344CB8AC3E}">
        <p14:creationId xmlns:p14="http://schemas.microsoft.com/office/powerpoint/2010/main" val="303326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图片包含 人, 桌子, 男人, 黑色&#10;&#10;描述已自动生成">
            <a:extLst>
              <a:ext uri="{FF2B5EF4-FFF2-40B4-BE49-F238E27FC236}">
                <a16:creationId xmlns:a16="http://schemas.microsoft.com/office/drawing/2014/main" id="{1635EC75-7E42-4D45-8EAD-872AE66CB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13" y="6746028"/>
            <a:ext cx="5454930" cy="3822896"/>
          </a:xfrm>
          <a:prstGeom prst="rect">
            <a:avLst/>
          </a:prstGeom>
          <a:effectLst>
            <a:softEdge rad="990600"/>
          </a:effectLst>
        </p:spPr>
      </p:pic>
      <p:sp>
        <p:nvSpPr>
          <p:cNvPr id="18" name="矩形 17">
            <a:extLst>
              <a:ext uri="{FF2B5EF4-FFF2-40B4-BE49-F238E27FC236}">
                <a16:creationId xmlns:a16="http://schemas.microsoft.com/office/drawing/2014/main" id="{DF73903E-8AB5-407F-AF45-525175FF076B}"/>
              </a:ext>
            </a:extLst>
          </p:cNvPr>
          <p:cNvSpPr/>
          <p:nvPr/>
        </p:nvSpPr>
        <p:spPr>
          <a:xfrm>
            <a:off x="3800104" y="1343527"/>
            <a:ext cx="3057896" cy="8562473"/>
          </a:xfrm>
          <a:prstGeom prst="rect">
            <a:avLst/>
          </a:prstGeom>
          <a:gradFill flip="none" rotWithShape="1">
            <a:gsLst>
              <a:gs pos="28000">
                <a:schemeClr val="bg1">
                  <a:lumMod val="95000"/>
                  <a:alpha val="22000"/>
                </a:schemeClr>
              </a:gs>
              <a:gs pos="60000">
                <a:schemeClr val="bg1">
                  <a:lumMod val="85000"/>
                  <a:alpha val="56000"/>
                </a:schemeClr>
              </a:gs>
              <a:gs pos="96000">
                <a:srgbClr val="60717E"/>
              </a:gs>
              <a:gs pos="88000">
                <a:schemeClr val="tx2">
                  <a:lumMod val="75000"/>
                  <a:alpha val="44000"/>
                </a:schemeClr>
              </a:gs>
              <a:gs pos="77000">
                <a:schemeClr val="bg2">
                  <a:lumMod val="75000"/>
                  <a:lumOff val="25000"/>
                  <a:alpha val="61000"/>
                </a:schemeClr>
              </a:gs>
              <a:gs pos="100000">
                <a:schemeClr val="bg1">
                  <a:lumMod val="6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C7F217B2-0066-4A21-AE79-46325AB09E55}"/>
              </a:ext>
            </a:extLst>
          </p:cNvPr>
          <p:cNvSpPr/>
          <p:nvPr/>
        </p:nvSpPr>
        <p:spPr>
          <a:xfrm>
            <a:off x="3800104" y="1281863"/>
            <a:ext cx="2815936" cy="3262368"/>
          </a:xfrm>
          <a:prstGeom prst="rect">
            <a:avLst/>
          </a:prstGeom>
        </p:spPr>
        <p:txBody>
          <a:bodyPr wrap="square">
            <a:spAutoFit/>
          </a:bodyPr>
          <a:lstStyle/>
          <a:p>
            <a:pPr algn="just">
              <a:lnSpc>
                <a:spcPct val="115000"/>
              </a:lnSpc>
              <a:spcAft>
                <a:spcPts val="0"/>
              </a:spcAft>
            </a:pPr>
            <a:r>
              <a:rPr lang="en-US" altLang="zh-CN" sz="600" b="1" dirty="0">
                <a:solidFill>
                  <a:srgbClr val="000000"/>
                </a:solidFill>
                <a:latin typeface="Arial" panose="020B0604020202020204" pitchFamily="34" charset="0"/>
                <a:ea typeface="宋体" panose="02010600030101010101" pitchFamily="2" charset="-122"/>
                <a:cs typeface="PMingLiU" panose="02020500000000000000" pitchFamily="18" charset="-120"/>
              </a:rPr>
              <a:t> </a:t>
            </a:r>
            <a:endParaRPr lang="zh-CN" altLang="zh-CN" sz="600" b="1" dirty="0">
              <a:latin typeface="Calibri" panose="020F0502020204030204" pitchFamily="34" charset="0"/>
              <a:ea typeface="PMingLiU" panose="02020500000000000000" pitchFamily="18" charset="-120"/>
              <a:cs typeface="PMingLiU" panose="02020500000000000000" pitchFamily="18" charset="-120"/>
            </a:endParaRPr>
          </a:p>
          <a:p>
            <a:pPr lvl="0">
              <a:lnSpc>
                <a:spcPct val="115000"/>
              </a:lnSpc>
              <a:spcAft>
                <a:spcPts val="0"/>
              </a:spcAft>
            </a:pPr>
            <a:r>
              <a:rPr lang="en-US" altLang="zh-CN" sz="1200" b="1" dirty="0">
                <a:solidFill>
                  <a:srgbClr val="001ABB"/>
                </a:solidFill>
                <a:latin typeface="Arial" panose="020B0604020202020204" pitchFamily="34" charset="0"/>
                <a:ea typeface="宋体" panose="02010600030101010101" pitchFamily="2" charset="-122"/>
                <a:cs typeface="PMingLiU" panose="02020500000000000000" pitchFamily="18" charset="-120"/>
              </a:rPr>
              <a:t>[Engineering Functions] </a:t>
            </a:r>
            <a:r>
              <a:rPr lang="en-US" altLang="zh-CN" sz="1200" b="1" dirty="0">
                <a:latin typeface="Arial" panose="020B0604020202020204" pitchFamily="34" charset="0"/>
                <a:ea typeface="宋体" panose="02010600030101010101" pitchFamily="2" charset="-122"/>
                <a:cs typeface="PMingLiU" panose="02020500000000000000" pitchFamily="18" charset="-120"/>
              </a:rPr>
              <a:t>Project operation &amp; maintenance, operation performance optimization via energy management tool, QEHS management, technical design, etc.</a:t>
            </a:r>
            <a:endParaRPr lang="en-US" altLang="zh-CN" sz="1200" b="1" dirty="0">
              <a:latin typeface="Calibri" panose="020F0502020204030204" pitchFamily="34" charset="0"/>
              <a:ea typeface="PMingLiU" panose="02020500000000000000" pitchFamily="18" charset="-120"/>
              <a:cs typeface="PMingLiU" panose="02020500000000000000" pitchFamily="18" charset="-120"/>
            </a:endParaRPr>
          </a:p>
          <a:p>
            <a:pPr lvl="0">
              <a:lnSpc>
                <a:spcPct val="115000"/>
              </a:lnSpc>
              <a:spcAft>
                <a:spcPts val="0"/>
              </a:spcAft>
            </a:pPr>
            <a:r>
              <a:rPr lang="en-US" altLang="zh-CN" sz="1200" b="1" dirty="0">
                <a:solidFill>
                  <a:srgbClr val="001ABB"/>
                </a:solidFill>
                <a:latin typeface="Arial" panose="020B0604020202020204" pitchFamily="34" charset="0"/>
                <a:ea typeface="宋体" panose="02010600030101010101" pitchFamily="2" charset="-122"/>
                <a:cs typeface="PMingLiU" panose="02020500000000000000" pitchFamily="18" charset="-120"/>
              </a:rPr>
              <a:t>[</a:t>
            </a:r>
            <a:r>
              <a:rPr lang="zh-TW" altLang="zh-CN" sz="1200" b="1" dirty="0">
                <a:solidFill>
                  <a:srgbClr val="001ABB"/>
                </a:solidFill>
                <a:latin typeface="Arial" panose="020B0604020202020204" pitchFamily="34" charset="0"/>
                <a:ea typeface="宋体" panose="02010600030101010101" pitchFamily="2" charset="-122"/>
                <a:cs typeface="Arial" panose="020B0604020202020204" pitchFamily="34" charset="0"/>
              </a:rPr>
              <a:t>技术类</a:t>
            </a:r>
            <a:r>
              <a:rPr lang="en-US" altLang="zh-CN" sz="1200" b="1" dirty="0">
                <a:solidFill>
                  <a:srgbClr val="001ABB"/>
                </a:solidFill>
                <a:latin typeface="Arial" panose="020B0604020202020204" pitchFamily="34" charset="0"/>
                <a:ea typeface="宋体" panose="02010600030101010101" pitchFamily="2" charset="-122"/>
                <a:cs typeface="PMingLiU" panose="02020500000000000000" pitchFamily="18" charset="-120"/>
              </a:rPr>
              <a:t>]</a:t>
            </a:r>
            <a:r>
              <a:rPr lang="en-US" altLang="zh-CN" sz="1200" b="1" dirty="0">
                <a:latin typeface="Arial" panose="020B0604020202020204" pitchFamily="34" charset="0"/>
                <a:ea typeface="宋体" panose="02010600030101010101" pitchFamily="2" charset="-122"/>
                <a:cs typeface="PMingLiU" panose="02020500000000000000" pitchFamily="18" charset="-120"/>
              </a:rPr>
              <a:t> </a:t>
            </a:r>
            <a:r>
              <a:rPr lang="zh-TW" altLang="zh-CN" sz="1200" b="1" dirty="0">
                <a:latin typeface="Arial" panose="020B0604020202020204" pitchFamily="34" charset="0"/>
                <a:ea typeface="宋体" panose="02010600030101010101" pitchFamily="2" charset="-122"/>
                <a:cs typeface="Arial" panose="020B0604020202020204" pitchFamily="34" charset="0"/>
              </a:rPr>
              <a:t>项目运营和维护，通过能源管理工具优化运营表现，质量、环境、健康、安全管理，技术设计等</a:t>
            </a:r>
            <a:endParaRPr lang="zh-CN" altLang="zh-CN" sz="1200" b="1" dirty="0">
              <a:latin typeface="Calibri" panose="020F0502020204030204" pitchFamily="34" charset="0"/>
              <a:ea typeface="PMingLiU" panose="02020500000000000000" pitchFamily="18" charset="-120"/>
              <a:cs typeface="PMingLiU" panose="02020500000000000000" pitchFamily="18" charset="-120"/>
            </a:endParaRPr>
          </a:p>
          <a:p>
            <a:pPr lvl="0">
              <a:lnSpc>
                <a:spcPct val="115000"/>
              </a:lnSpc>
              <a:spcAft>
                <a:spcPts val="0"/>
              </a:spcAft>
            </a:pPr>
            <a:endParaRPr lang="en-US" altLang="zh-CN" sz="600" b="1" dirty="0">
              <a:solidFill>
                <a:srgbClr val="001ABB"/>
              </a:solidFill>
              <a:latin typeface="Arial" panose="020B0604020202020204" pitchFamily="34" charset="0"/>
              <a:ea typeface="宋体" panose="02010600030101010101" pitchFamily="2" charset="-122"/>
              <a:cs typeface="PMingLiU" panose="02020500000000000000" pitchFamily="18" charset="-120"/>
            </a:endParaRPr>
          </a:p>
          <a:p>
            <a:pPr lvl="0">
              <a:lnSpc>
                <a:spcPct val="115000"/>
              </a:lnSpc>
              <a:spcAft>
                <a:spcPts val="0"/>
              </a:spcAft>
            </a:pPr>
            <a:r>
              <a:rPr lang="en-US" altLang="zh-CN" sz="1200" b="1" dirty="0">
                <a:solidFill>
                  <a:srgbClr val="001ABB"/>
                </a:solidFill>
                <a:latin typeface="Arial" panose="020B0604020202020204" pitchFamily="34" charset="0"/>
                <a:ea typeface="宋体" panose="02010600030101010101" pitchFamily="2" charset="-122"/>
                <a:cs typeface="PMingLiU" panose="02020500000000000000" pitchFamily="18" charset="-120"/>
              </a:rPr>
              <a:t>[Supporting Functions]  </a:t>
            </a:r>
            <a:r>
              <a:rPr lang="en-US" altLang="zh-CN" sz="1200" b="1" dirty="0">
                <a:solidFill>
                  <a:srgbClr val="002060"/>
                </a:solidFill>
                <a:latin typeface="Arial" panose="020B0604020202020204" pitchFamily="34" charset="0"/>
                <a:ea typeface="宋体" panose="02010600030101010101" pitchFamily="2" charset="-122"/>
                <a:cs typeface="PMingLiU" panose="02020500000000000000" pitchFamily="18" charset="-120"/>
              </a:rPr>
              <a:t>Accounting &amp; Finance, Marketing Development, Procurement, HR, Admin, and IT or Legal if any related background </a:t>
            </a:r>
            <a:endParaRPr lang="en-US" altLang="zh-CN" sz="1200" b="1" dirty="0">
              <a:solidFill>
                <a:srgbClr val="002060"/>
              </a:solidFill>
              <a:latin typeface="Calibri" panose="020F0502020204030204" pitchFamily="34" charset="0"/>
              <a:ea typeface="PMingLiU" panose="02020500000000000000" pitchFamily="18" charset="-120"/>
              <a:cs typeface="PMingLiU" panose="02020500000000000000" pitchFamily="18" charset="-120"/>
            </a:endParaRPr>
          </a:p>
          <a:p>
            <a:pPr lvl="0">
              <a:lnSpc>
                <a:spcPct val="115000"/>
              </a:lnSpc>
              <a:spcAft>
                <a:spcPts val="0"/>
              </a:spcAft>
            </a:pPr>
            <a:r>
              <a:rPr lang="en-US" altLang="zh-CN" sz="1200" b="1" dirty="0">
                <a:solidFill>
                  <a:srgbClr val="001ABB"/>
                </a:solidFill>
                <a:latin typeface="Arial" panose="020B0604020202020204" pitchFamily="34" charset="0"/>
                <a:ea typeface="宋体" panose="02010600030101010101" pitchFamily="2" charset="-122"/>
                <a:cs typeface="PMingLiU" panose="02020500000000000000" pitchFamily="18" charset="-120"/>
              </a:rPr>
              <a:t>[</a:t>
            </a:r>
            <a:r>
              <a:rPr lang="zh-CN" altLang="zh-CN" sz="1200" b="1" dirty="0">
                <a:solidFill>
                  <a:srgbClr val="001ABB"/>
                </a:solidFill>
                <a:latin typeface="Arial" panose="020B0604020202020204" pitchFamily="34" charset="0"/>
                <a:ea typeface="宋体" panose="02010600030101010101" pitchFamily="2" charset="-122"/>
                <a:cs typeface="Arial" panose="020B0604020202020204" pitchFamily="34" charset="0"/>
              </a:rPr>
              <a:t>支持类</a:t>
            </a:r>
            <a:r>
              <a:rPr lang="en-US" altLang="zh-CN" sz="1200" b="1" dirty="0">
                <a:solidFill>
                  <a:srgbClr val="001ABB"/>
                </a:solidFill>
                <a:latin typeface="Arial" panose="020B0604020202020204" pitchFamily="34" charset="0"/>
                <a:ea typeface="宋体" panose="02010600030101010101" pitchFamily="2" charset="-122"/>
                <a:cs typeface="PMingLiU" panose="02020500000000000000" pitchFamily="18" charset="-120"/>
              </a:rPr>
              <a:t>]  </a:t>
            </a:r>
            <a:r>
              <a:rPr lang="zh-CN" altLang="en-US" sz="1200" b="1" dirty="0">
                <a:latin typeface="Arial" panose="020B0604020202020204" pitchFamily="34" charset="0"/>
                <a:ea typeface="宋体" panose="02010600030101010101" pitchFamily="2" charset="-122"/>
                <a:cs typeface="Arial" panose="020B0604020202020204" pitchFamily="34" charset="0"/>
              </a:rPr>
              <a:t>财务与金融，市场开发，采购，人力资源，行政，</a:t>
            </a:r>
            <a:r>
              <a:rPr lang="en-US" altLang="zh-CN" sz="1200" b="1" dirty="0">
                <a:latin typeface="Arial" panose="020B0604020202020204" pitchFamily="34" charset="0"/>
                <a:ea typeface="宋体" panose="02010600030101010101" pitchFamily="2" charset="-122"/>
                <a:cs typeface="Arial" panose="020B0604020202020204" pitchFamily="34" charset="0"/>
              </a:rPr>
              <a:t>IT</a:t>
            </a:r>
            <a:r>
              <a:rPr lang="zh-CN" altLang="en-US" sz="1200" b="1" dirty="0">
                <a:latin typeface="Arial" panose="020B0604020202020204" pitchFamily="34" charset="0"/>
                <a:ea typeface="宋体" panose="02010600030101010101" pitchFamily="2" charset="-122"/>
                <a:cs typeface="Arial" panose="020B0604020202020204" pitchFamily="34" charset="0"/>
              </a:rPr>
              <a:t>，法务等</a:t>
            </a:r>
            <a:endParaRPr lang="zh-CN" altLang="zh-CN" sz="1400" b="1" dirty="0">
              <a:latin typeface="Calibri" panose="020F0502020204030204" pitchFamily="34" charset="0"/>
              <a:ea typeface="PMingLiU" panose="02020500000000000000" pitchFamily="18" charset="-120"/>
              <a:cs typeface="PMingLiU" panose="02020500000000000000" pitchFamily="18" charset="-120"/>
            </a:endParaRPr>
          </a:p>
        </p:txBody>
      </p:sp>
      <p:sp>
        <p:nvSpPr>
          <p:cNvPr id="8" name="矩形 7">
            <a:extLst>
              <a:ext uri="{FF2B5EF4-FFF2-40B4-BE49-F238E27FC236}">
                <a16:creationId xmlns:a16="http://schemas.microsoft.com/office/drawing/2014/main" id="{CAEC1B9C-4EFE-4323-9B3B-C49F9B6630CC}"/>
              </a:ext>
            </a:extLst>
          </p:cNvPr>
          <p:cNvSpPr/>
          <p:nvPr/>
        </p:nvSpPr>
        <p:spPr>
          <a:xfrm>
            <a:off x="3800104" y="4723258"/>
            <a:ext cx="2815936" cy="3258136"/>
          </a:xfrm>
          <a:prstGeom prst="rect">
            <a:avLst/>
          </a:prstGeom>
        </p:spPr>
        <p:txBody>
          <a:bodyPr wrap="square">
            <a:spAutoFit/>
          </a:bodyPr>
          <a:lstStyle/>
          <a:p>
            <a:pPr lvl="0">
              <a:lnSpc>
                <a:spcPct val="115000"/>
              </a:lnSpc>
            </a:pPr>
            <a:r>
              <a:rPr lang="en-US" altLang="zh-CN" sz="600" b="1" dirty="0">
                <a:solidFill>
                  <a:srgbClr val="000000"/>
                </a:solidFill>
                <a:latin typeface="Arial" panose="020B0604020202020204" pitchFamily="34" charset="0"/>
                <a:ea typeface="宋体" panose="02010600030101010101" pitchFamily="2" charset="-122"/>
                <a:cs typeface="PMingLiU" panose="02020500000000000000" pitchFamily="18" charset="-120"/>
              </a:rPr>
              <a:t> </a:t>
            </a:r>
            <a:endParaRPr lang="zh-CN" altLang="zh-CN" sz="600" b="1" dirty="0">
              <a:solidFill>
                <a:prstClr val="black"/>
              </a:solidFill>
              <a:latin typeface="Calibri" panose="020F0502020204030204" pitchFamily="34" charset="0"/>
              <a:ea typeface="PMingLiU" panose="02020500000000000000" pitchFamily="18" charset="-120"/>
              <a:cs typeface="PMingLiU" panose="02020500000000000000" pitchFamily="18" charset="-120"/>
            </a:endParaRPr>
          </a:p>
          <a:p>
            <a:pPr lvl="0">
              <a:lnSpc>
                <a:spcPct val="115000"/>
              </a:lnSpc>
            </a:pPr>
            <a:r>
              <a:rPr lang="en-US" altLang="zh-CN" sz="1200" b="1" dirty="0">
                <a:solidFill>
                  <a:srgbClr val="001ABB"/>
                </a:solidFill>
                <a:latin typeface="Arial" panose="020B0604020202020204" pitchFamily="34" charset="0"/>
                <a:ea typeface="宋体" panose="02010600030101010101" pitchFamily="2" charset="-122"/>
                <a:cs typeface="PMingLiU" panose="02020500000000000000" pitchFamily="18" charset="-120"/>
              </a:rPr>
              <a:t>[Engineering Functions] </a:t>
            </a:r>
          </a:p>
          <a:p>
            <a:pPr lvl="0">
              <a:lnSpc>
                <a:spcPct val="115000"/>
              </a:lnSpc>
            </a:pPr>
            <a:r>
              <a:rPr lang="en-US" altLang="zh-CN" sz="1200" b="1" dirty="0">
                <a:solidFill>
                  <a:prstClr val="black"/>
                </a:solidFill>
                <a:latin typeface="Arial" panose="020B0604020202020204" pitchFamily="34" charset="0"/>
                <a:ea typeface="宋体" panose="02010600030101010101" pitchFamily="2" charset="-122"/>
                <a:cs typeface="PMingLiU" panose="02020500000000000000" pitchFamily="18" charset="-120"/>
              </a:rPr>
              <a:t>Project due diligence, feasibility study, technical &amp; design proposal, investment &amp; business plan based on simulation result, etc.</a:t>
            </a:r>
            <a:endParaRPr lang="en-US" altLang="zh-CN" sz="1200" b="1" dirty="0">
              <a:solidFill>
                <a:prstClr val="black"/>
              </a:solidFill>
              <a:latin typeface="Calibri" panose="020F0502020204030204" pitchFamily="34" charset="0"/>
              <a:ea typeface="PMingLiU" panose="02020500000000000000" pitchFamily="18" charset="-120"/>
              <a:cs typeface="PMingLiU" panose="02020500000000000000" pitchFamily="18" charset="-120"/>
            </a:endParaRPr>
          </a:p>
          <a:p>
            <a:pPr lvl="0">
              <a:lnSpc>
                <a:spcPct val="115000"/>
              </a:lnSpc>
            </a:pPr>
            <a:r>
              <a:rPr lang="en-US" altLang="zh-CN" sz="1200" b="1" dirty="0">
                <a:solidFill>
                  <a:srgbClr val="001ABB"/>
                </a:solidFill>
                <a:latin typeface="Arial" panose="020B0604020202020204" pitchFamily="34" charset="0"/>
                <a:ea typeface="宋体" panose="02010600030101010101" pitchFamily="2" charset="-122"/>
                <a:cs typeface="PMingLiU" panose="02020500000000000000" pitchFamily="18" charset="-120"/>
              </a:rPr>
              <a:t>[</a:t>
            </a:r>
            <a:r>
              <a:rPr lang="zh-CN" altLang="zh-CN" sz="1200" b="1" dirty="0">
                <a:solidFill>
                  <a:srgbClr val="001ABB"/>
                </a:solidFill>
                <a:latin typeface="Arial" panose="020B0604020202020204" pitchFamily="34" charset="0"/>
                <a:ea typeface="宋体" panose="02010600030101010101" pitchFamily="2" charset="-122"/>
                <a:cs typeface="Arial" panose="020B0604020202020204" pitchFamily="34" charset="0"/>
              </a:rPr>
              <a:t>技术类</a:t>
            </a:r>
            <a:r>
              <a:rPr lang="en-US" altLang="zh-CN" sz="1200" b="1" dirty="0">
                <a:solidFill>
                  <a:srgbClr val="001ABB"/>
                </a:solidFill>
                <a:latin typeface="Arial" panose="020B0604020202020204" pitchFamily="34" charset="0"/>
                <a:ea typeface="宋体" panose="02010600030101010101" pitchFamily="2" charset="-122"/>
                <a:cs typeface="PMingLiU" panose="02020500000000000000" pitchFamily="18" charset="-120"/>
              </a:rPr>
              <a:t>]</a:t>
            </a:r>
            <a:r>
              <a:rPr lang="en-US" altLang="zh-CN" sz="1200" b="1" dirty="0">
                <a:solidFill>
                  <a:prstClr val="black"/>
                </a:solidFill>
                <a:latin typeface="Arial" panose="020B0604020202020204" pitchFamily="34" charset="0"/>
                <a:ea typeface="宋体" panose="02010600030101010101" pitchFamily="2" charset="-122"/>
                <a:cs typeface="PMingLiU" panose="02020500000000000000" pitchFamily="18" charset="-120"/>
              </a:rPr>
              <a:t> </a:t>
            </a:r>
            <a:r>
              <a:rPr lang="zh-TW" altLang="zh-CN" sz="1200" b="1" dirty="0">
                <a:solidFill>
                  <a:prstClr val="black"/>
                </a:solidFill>
                <a:latin typeface="Arial" panose="020B0604020202020204" pitchFamily="34" charset="0"/>
                <a:ea typeface="宋体" panose="02010600030101010101" pitchFamily="2" charset="-122"/>
                <a:cs typeface="Arial" panose="020B0604020202020204" pitchFamily="34" charset="0"/>
              </a:rPr>
              <a:t>项目尽职调查，可行性研究，技术和设计方案，基于模拟结果制定投资和商业计划等。</a:t>
            </a:r>
            <a:endParaRPr lang="zh-CN" altLang="zh-CN" sz="1200" b="1" dirty="0">
              <a:solidFill>
                <a:prstClr val="black"/>
              </a:solidFill>
              <a:latin typeface="Calibri" panose="020F0502020204030204" pitchFamily="34" charset="0"/>
              <a:ea typeface="PMingLiU" panose="02020500000000000000" pitchFamily="18" charset="-120"/>
              <a:cs typeface="PMingLiU" panose="02020500000000000000" pitchFamily="18" charset="-120"/>
            </a:endParaRPr>
          </a:p>
          <a:p>
            <a:pPr lvl="0">
              <a:lnSpc>
                <a:spcPct val="115000"/>
              </a:lnSpc>
            </a:pPr>
            <a:endParaRPr lang="en-US" altLang="zh-CN" sz="600" b="1" dirty="0">
              <a:solidFill>
                <a:srgbClr val="001ABB"/>
              </a:solidFill>
              <a:latin typeface="Arial" panose="020B0604020202020204" pitchFamily="34" charset="0"/>
              <a:ea typeface="宋体" panose="02010600030101010101" pitchFamily="2" charset="-122"/>
              <a:cs typeface="PMingLiU" panose="02020500000000000000" pitchFamily="18" charset="-120"/>
            </a:endParaRPr>
          </a:p>
          <a:p>
            <a:pPr lvl="0">
              <a:lnSpc>
                <a:spcPct val="115000"/>
              </a:lnSpc>
            </a:pPr>
            <a:r>
              <a:rPr lang="en-US" altLang="zh-CN" sz="1200" b="1" dirty="0">
                <a:solidFill>
                  <a:srgbClr val="001ABB"/>
                </a:solidFill>
                <a:latin typeface="Arial" panose="020B0604020202020204" pitchFamily="34" charset="0"/>
                <a:ea typeface="宋体" panose="02010600030101010101" pitchFamily="2" charset="-122"/>
                <a:cs typeface="PMingLiU" panose="02020500000000000000" pitchFamily="18" charset="-120"/>
              </a:rPr>
              <a:t>[Supporting Functions] </a:t>
            </a:r>
            <a:r>
              <a:rPr lang="en-US" altLang="zh-CN" sz="1200" b="1" dirty="0">
                <a:solidFill>
                  <a:srgbClr val="002060"/>
                </a:solidFill>
                <a:latin typeface="Arial" panose="020B0604020202020204" pitchFamily="34" charset="0"/>
                <a:ea typeface="宋体" panose="02010600030101010101" pitchFamily="2" charset="-122"/>
                <a:cs typeface="Arial" panose="020B0604020202020204" pitchFamily="34" charset="0"/>
              </a:rPr>
              <a:t> Market Research, Business Communications, M&amp;A, investor relations and</a:t>
            </a:r>
            <a:r>
              <a:rPr lang="zh-CN" altLang="en-US" sz="1200" b="1" dirty="0">
                <a:solidFill>
                  <a:srgbClr val="002060"/>
                </a:solidFill>
                <a:latin typeface="Arial" panose="020B0604020202020204" pitchFamily="34" charset="0"/>
                <a:ea typeface="宋体" panose="02010600030101010101" pitchFamily="2" charset="-122"/>
                <a:cs typeface="Arial" panose="020B0604020202020204" pitchFamily="34" charset="0"/>
              </a:rPr>
              <a:t> </a:t>
            </a:r>
            <a:r>
              <a:rPr lang="en-US" altLang="zh-CN" sz="1200" b="1" dirty="0">
                <a:solidFill>
                  <a:srgbClr val="002060"/>
                </a:solidFill>
                <a:latin typeface="Arial" panose="020B0604020202020204" pitchFamily="34" charset="0"/>
                <a:ea typeface="宋体" panose="02010600030101010101" pitchFamily="2" charset="-122"/>
                <a:cs typeface="Arial" panose="020B0604020202020204" pitchFamily="34" charset="0"/>
              </a:rPr>
              <a:t>Project Financing, etc.</a:t>
            </a:r>
            <a:endParaRPr lang="en-US" altLang="zh-CN" sz="1200" b="1" dirty="0">
              <a:solidFill>
                <a:srgbClr val="002060"/>
              </a:solidFill>
              <a:latin typeface="Arial" panose="020B0604020202020204" pitchFamily="34" charset="0"/>
              <a:ea typeface="PMingLiU" panose="02020500000000000000" pitchFamily="18" charset="-120"/>
              <a:cs typeface="Arial" panose="020B0604020202020204" pitchFamily="34" charset="0"/>
            </a:endParaRPr>
          </a:p>
          <a:p>
            <a:pPr lvl="0" algn="just">
              <a:lnSpc>
                <a:spcPct val="115000"/>
              </a:lnSpc>
            </a:pPr>
            <a:r>
              <a:rPr lang="en-US" altLang="zh-CN" sz="1200" b="1" dirty="0">
                <a:solidFill>
                  <a:srgbClr val="001ABB"/>
                </a:solidFill>
                <a:latin typeface="Arial" panose="020B0604020202020204" pitchFamily="34" charset="0"/>
                <a:ea typeface="宋体" panose="02010600030101010101" pitchFamily="2" charset="-122"/>
                <a:cs typeface="PMingLiU" panose="02020500000000000000" pitchFamily="18" charset="-120"/>
              </a:rPr>
              <a:t>[</a:t>
            </a:r>
            <a:r>
              <a:rPr lang="zh-CN" altLang="zh-CN" sz="1200" b="1" dirty="0">
                <a:solidFill>
                  <a:srgbClr val="001ABB"/>
                </a:solidFill>
                <a:latin typeface="Arial" panose="020B0604020202020204" pitchFamily="34" charset="0"/>
                <a:ea typeface="宋体" panose="02010600030101010101" pitchFamily="2" charset="-122"/>
                <a:cs typeface="Arial" panose="020B0604020202020204" pitchFamily="34" charset="0"/>
              </a:rPr>
              <a:t>支持类</a:t>
            </a:r>
            <a:r>
              <a:rPr lang="en-US" altLang="zh-CN" sz="1200" b="1" dirty="0">
                <a:solidFill>
                  <a:srgbClr val="001ABB"/>
                </a:solidFill>
                <a:latin typeface="Arial" panose="020B0604020202020204" pitchFamily="34" charset="0"/>
                <a:ea typeface="宋体" panose="02010600030101010101" pitchFamily="2" charset="-122"/>
                <a:cs typeface="PMingLiU" panose="02020500000000000000" pitchFamily="18" charset="-120"/>
              </a:rPr>
              <a:t>] </a:t>
            </a:r>
            <a:r>
              <a:rPr lang="zh-CN" altLang="en-US" sz="1200" b="1" dirty="0">
                <a:solidFill>
                  <a:srgbClr val="002060"/>
                </a:solidFill>
                <a:latin typeface="Arial" panose="020B0604020202020204" pitchFamily="34" charset="0"/>
                <a:ea typeface="宋体" panose="02010600030101010101" pitchFamily="2" charset="-122"/>
                <a:cs typeface="Arial" panose="020B0604020202020204" pitchFamily="34" charset="0"/>
              </a:rPr>
              <a:t>市场调研</a:t>
            </a:r>
            <a:r>
              <a:rPr lang="en-US" altLang="zh-CN" sz="1200" b="1" dirty="0">
                <a:solidFill>
                  <a:srgbClr val="002060"/>
                </a:solidFill>
                <a:latin typeface="Arial" panose="020B0604020202020204" pitchFamily="34" charset="0"/>
                <a:ea typeface="宋体" panose="02010600030101010101" pitchFamily="2" charset="-122"/>
                <a:cs typeface="Arial" panose="020B0604020202020204" pitchFamily="34" charset="0"/>
              </a:rPr>
              <a:t>, </a:t>
            </a:r>
            <a:r>
              <a:rPr lang="zh-CN" altLang="en-US" sz="1200" b="1" dirty="0">
                <a:solidFill>
                  <a:srgbClr val="002060"/>
                </a:solidFill>
                <a:latin typeface="Arial" panose="020B0604020202020204" pitchFamily="34" charset="0"/>
                <a:ea typeface="宋体" panose="02010600030101010101" pitchFamily="2" charset="-122"/>
                <a:cs typeface="Arial" panose="020B0604020202020204" pitchFamily="34" charset="0"/>
              </a:rPr>
              <a:t>商务沟通与谈判，收并购，项目融资等</a:t>
            </a:r>
            <a:endParaRPr lang="zh-CN" altLang="en-US" sz="1200" b="1" dirty="0">
              <a:solidFill>
                <a:srgbClr val="002060"/>
              </a:solidFill>
              <a:latin typeface="Arial" panose="020B0604020202020204" pitchFamily="34" charset="0"/>
              <a:cs typeface="Arial" panose="020B0604020202020204" pitchFamily="34" charset="0"/>
            </a:endParaRPr>
          </a:p>
        </p:txBody>
      </p:sp>
      <p:grpSp>
        <p:nvGrpSpPr>
          <p:cNvPr id="19" name="组合 18">
            <a:extLst>
              <a:ext uri="{FF2B5EF4-FFF2-40B4-BE49-F238E27FC236}">
                <a16:creationId xmlns:a16="http://schemas.microsoft.com/office/drawing/2014/main" id="{82AE9B79-8BA6-4211-807D-2FA64E4550C5}"/>
              </a:ext>
            </a:extLst>
          </p:cNvPr>
          <p:cNvGrpSpPr/>
          <p:nvPr/>
        </p:nvGrpSpPr>
        <p:grpSpPr>
          <a:xfrm>
            <a:off x="241960" y="278738"/>
            <a:ext cx="6491348" cy="6479821"/>
            <a:chOff x="241960" y="278738"/>
            <a:chExt cx="6491348" cy="6479821"/>
          </a:xfrm>
        </p:grpSpPr>
        <p:grpSp>
          <p:nvGrpSpPr>
            <p:cNvPr id="11" name="组合 10">
              <a:extLst>
                <a:ext uri="{FF2B5EF4-FFF2-40B4-BE49-F238E27FC236}">
                  <a16:creationId xmlns:a16="http://schemas.microsoft.com/office/drawing/2014/main" id="{495EA7ED-3406-4EE6-B6CF-3FF41F70AFB7}"/>
                </a:ext>
              </a:extLst>
            </p:cNvPr>
            <p:cNvGrpSpPr/>
            <p:nvPr/>
          </p:nvGrpSpPr>
          <p:grpSpPr>
            <a:xfrm>
              <a:off x="241960" y="335937"/>
              <a:ext cx="6236030" cy="6422622"/>
              <a:chOff x="241960" y="335937"/>
              <a:chExt cx="6236030" cy="6422622"/>
            </a:xfrm>
          </p:grpSpPr>
          <p:sp>
            <p:nvSpPr>
              <p:cNvPr id="3" name="矩形 2">
                <a:extLst>
                  <a:ext uri="{FF2B5EF4-FFF2-40B4-BE49-F238E27FC236}">
                    <a16:creationId xmlns:a16="http://schemas.microsoft.com/office/drawing/2014/main" id="{DABB945D-37B3-4E05-927A-00B1BB174DB2}"/>
                  </a:ext>
                </a:extLst>
              </p:cNvPr>
              <p:cNvSpPr/>
              <p:nvPr/>
            </p:nvSpPr>
            <p:spPr>
              <a:xfrm>
                <a:off x="241960" y="335937"/>
                <a:ext cx="3429000" cy="4468339"/>
              </a:xfrm>
              <a:prstGeom prst="rect">
                <a:avLst/>
              </a:prstGeom>
            </p:spPr>
            <p:txBody>
              <a:bodyPr>
                <a:spAutoFit/>
              </a:bodyPr>
              <a:lstStyle/>
              <a:p>
                <a:r>
                  <a:rPr lang="en-US" altLang="zh-CN" sz="1600" b="1" dirty="0">
                    <a:solidFill>
                      <a:srgbClr val="E13600"/>
                    </a:solidFill>
                    <a:latin typeface="Arial" panose="020B0604020202020204" pitchFamily="34" charset="0"/>
                    <a:cs typeface="Arial" panose="020B0604020202020204" pitchFamily="34" charset="0"/>
                  </a:rPr>
                  <a:t>The program features / </a:t>
                </a:r>
                <a:r>
                  <a:rPr lang="zh-CN" altLang="en-US" sz="1600" b="1" dirty="0">
                    <a:solidFill>
                      <a:srgbClr val="E13600"/>
                    </a:solidFill>
                    <a:latin typeface="Arial" panose="020B0604020202020204" pitchFamily="34" charset="0"/>
                    <a:cs typeface="Arial" panose="020B0604020202020204" pitchFamily="34" charset="0"/>
                  </a:rPr>
                  <a:t>项目特点</a:t>
                </a:r>
                <a:endParaRPr lang="en-US" altLang="zh-CN" sz="1600" b="1" dirty="0">
                  <a:solidFill>
                    <a:srgbClr val="E13600"/>
                  </a:solidFill>
                  <a:latin typeface="Arial" panose="020B0604020202020204" pitchFamily="34" charset="0"/>
                  <a:cs typeface="Arial" panose="020B0604020202020204" pitchFamily="34" charset="0"/>
                </a:endParaRPr>
              </a:p>
              <a:p>
                <a:endParaRPr lang="en-US" altLang="zh-CN" sz="1400" dirty="0">
                  <a:latin typeface="Arial" panose="020B0604020202020204" pitchFamily="34" charset="0"/>
                  <a:cs typeface="Arial" panose="020B0604020202020204" pitchFamily="34" charset="0"/>
                </a:endParaRPr>
              </a:p>
              <a:p>
                <a:pPr algn="just">
                  <a:lnSpc>
                    <a:spcPct val="114000"/>
                  </a:lnSpc>
                </a:pPr>
                <a:endParaRPr lang="zh-CN" altLang="en-US" sz="1400" dirty="0">
                  <a:latin typeface="Arial" panose="020B0604020202020204" pitchFamily="34" charset="0"/>
                  <a:cs typeface="Arial" panose="020B0604020202020204" pitchFamily="34" charset="0"/>
                </a:endParaRPr>
              </a:p>
              <a:p>
                <a:pPr algn="just">
                  <a:lnSpc>
                    <a:spcPct val="114000"/>
                  </a:lnSpc>
                </a:pPr>
                <a:r>
                  <a:rPr lang="en-US" altLang="zh-CN" sz="1400" dirty="0">
                    <a:latin typeface="Arial" panose="020B0604020202020204" pitchFamily="34" charset="0"/>
                    <a:cs typeface="Arial" panose="020B0604020202020204" pitchFamily="34" charset="0"/>
                  </a:rPr>
                  <a:t>During the programs, the Graduate Trainees will receive substantial and intensive training, acquire job-related skills and knowledge through rotations in different projects managed by the Energy Service and New Business Unit in China (Sanmenxia, </a:t>
                </a:r>
                <a:r>
                  <a:rPr lang="en-US" altLang="zh-CN" sz="1400" dirty="0" err="1">
                    <a:latin typeface="Arial" panose="020B0604020202020204" pitchFamily="34" charset="0"/>
                    <a:cs typeface="Arial" panose="020B0604020202020204" pitchFamily="34" charset="0"/>
                  </a:rPr>
                  <a:t>Lingbao</a:t>
                </a:r>
                <a:r>
                  <a:rPr lang="en-US" altLang="zh-CN" sz="1400" dirty="0">
                    <a:latin typeface="Arial" panose="020B0604020202020204" pitchFamily="34" charset="0"/>
                    <a:cs typeface="Arial" panose="020B0604020202020204" pitchFamily="34" charset="0"/>
                  </a:rPr>
                  <a:t>, Wuhan, </a:t>
                </a:r>
                <a:r>
                  <a:rPr lang="en-US" altLang="zh-CN" sz="1400" dirty="0" err="1">
                    <a:latin typeface="Arial" panose="020B0604020202020204" pitchFamily="34" charset="0"/>
                    <a:cs typeface="Arial" panose="020B0604020202020204" pitchFamily="34" charset="0"/>
                  </a:rPr>
                  <a:t>Sanya</a:t>
                </a:r>
                <a:r>
                  <a:rPr lang="en-US" altLang="zh-CN" sz="1400" dirty="0">
                    <a:latin typeface="Arial" panose="020B0604020202020204" pitchFamily="34" charset="0"/>
                    <a:cs typeface="Arial" panose="020B0604020202020204" pitchFamily="34" charset="0"/>
                  </a:rPr>
                  <a:t> and Jinan etc.) and across various functions</a:t>
                </a:r>
              </a:p>
              <a:p>
                <a:pPr algn="just">
                  <a:lnSpc>
                    <a:spcPct val="114000"/>
                  </a:lnSpc>
                </a:pPr>
                <a:r>
                  <a:rPr lang="zh-CN" altLang="en-US" sz="1400" dirty="0">
                    <a:latin typeface="Arial" panose="020B0604020202020204" pitchFamily="34" charset="0"/>
                    <a:cs typeface="Arial" panose="020B0604020202020204" pitchFamily="34" charset="0"/>
                  </a:rPr>
                  <a:t>在为期两年的项目中，培训生将接受系统化和高强度的培训，并通过在</a:t>
                </a:r>
                <a:r>
                  <a:rPr lang="en-US" altLang="zh-CN" sz="1400" dirty="0">
                    <a:latin typeface="Arial" panose="020B0604020202020204" pitchFamily="34" charset="0"/>
                    <a:cs typeface="Arial" panose="020B0604020202020204" pitchFamily="34" charset="0"/>
                  </a:rPr>
                  <a:t>EDF</a:t>
                </a:r>
                <a:r>
                  <a:rPr lang="zh-CN" altLang="en-US" sz="1400" dirty="0">
                    <a:latin typeface="Arial" panose="020B0604020202020204" pitchFamily="34" charset="0"/>
                    <a:cs typeface="Arial" panose="020B0604020202020204" pitchFamily="34" charset="0"/>
                  </a:rPr>
                  <a:t>中国能源事业部项目间（三门峡，灵宝，武汉，三亚、济南等）的岗位轮换获得跨专业的工作技能与知识培训，通过管理的不同项目轮换获得与工作相关的技能和知识。</a:t>
                </a:r>
              </a:p>
            </p:txBody>
          </p:sp>
          <p:sp>
            <p:nvSpPr>
              <p:cNvPr id="5" name="矩形 4">
                <a:extLst>
                  <a:ext uri="{FF2B5EF4-FFF2-40B4-BE49-F238E27FC236}">
                    <a16:creationId xmlns:a16="http://schemas.microsoft.com/office/drawing/2014/main" id="{348AC354-E869-4873-B31C-20A17F8E5D77}"/>
                  </a:ext>
                </a:extLst>
              </p:cNvPr>
              <p:cNvSpPr/>
              <p:nvPr/>
            </p:nvSpPr>
            <p:spPr>
              <a:xfrm>
                <a:off x="277586" y="4953000"/>
                <a:ext cx="3429000" cy="1805559"/>
              </a:xfrm>
              <a:prstGeom prst="rect">
                <a:avLst/>
              </a:prstGeom>
            </p:spPr>
            <p:txBody>
              <a:bodyPr>
                <a:spAutoFit/>
              </a:bodyPr>
              <a:lstStyle/>
              <a:p>
                <a:pPr algn="just">
                  <a:lnSpc>
                    <a:spcPct val="115000"/>
                  </a:lnSpc>
                  <a:spcAft>
                    <a:spcPts val="0"/>
                  </a:spcAft>
                </a:pPr>
                <a:r>
                  <a:rPr lang="en-US" altLang="zh-CN" sz="1400" dirty="0">
                    <a:latin typeface="Arial" panose="020B0604020202020204" pitchFamily="34" charset="0"/>
                    <a:ea typeface="PMingLiU" panose="02020500000000000000" pitchFamily="18" charset="-120"/>
                    <a:cs typeface="Arial" panose="020B0604020202020204" pitchFamily="34" charset="0"/>
                  </a:rPr>
                  <a:t>For graduate trainee internship program, the participants will receive training and mentorship both at Beijing and from at least one of the local projects.</a:t>
                </a:r>
              </a:p>
              <a:p>
                <a:pPr algn="just">
                  <a:lnSpc>
                    <a:spcPct val="115000"/>
                  </a:lnSpc>
                  <a:spcAft>
                    <a:spcPts val="0"/>
                  </a:spcAft>
                </a:pPr>
                <a:r>
                  <a:rPr lang="zh-CN" altLang="en-US" sz="1400" dirty="0">
                    <a:latin typeface="Arial" panose="020B0604020202020204" pitchFamily="34" charset="0"/>
                    <a:ea typeface="PMingLiU" panose="02020500000000000000" pitchFamily="18" charset="-120"/>
                    <a:cs typeface="Arial" panose="020B0604020202020204" pitchFamily="34" charset="0"/>
                  </a:rPr>
                  <a:t>管理培训实习生项目的参与者将通过在北京与至少一个法电中国项目地的工作任务完成六个月的实习培训。</a:t>
                </a:r>
                <a:endParaRPr lang="zh-CN" altLang="zh-CN" sz="1400" dirty="0">
                  <a:latin typeface="Arial" panose="020B0604020202020204" pitchFamily="34" charset="0"/>
                  <a:ea typeface="PMingLiU" panose="02020500000000000000" pitchFamily="18" charset="-120"/>
                  <a:cs typeface="Arial" panose="020B0604020202020204" pitchFamily="34" charset="0"/>
                </a:endParaRPr>
              </a:p>
            </p:txBody>
          </p:sp>
          <p:sp>
            <p:nvSpPr>
              <p:cNvPr id="10" name="矩形 9">
                <a:extLst>
                  <a:ext uri="{FF2B5EF4-FFF2-40B4-BE49-F238E27FC236}">
                    <a16:creationId xmlns:a16="http://schemas.microsoft.com/office/drawing/2014/main" id="{618E9994-58EB-45A8-A0CF-3A5B69C5577D}"/>
                  </a:ext>
                </a:extLst>
              </p:cNvPr>
              <p:cNvSpPr/>
              <p:nvPr/>
            </p:nvSpPr>
            <p:spPr>
              <a:xfrm>
                <a:off x="277586" y="589154"/>
                <a:ext cx="6200404" cy="307777"/>
              </a:xfrm>
              <a:prstGeom prst="rect">
                <a:avLst/>
              </a:prstGeom>
            </p:spPr>
            <p:txBody>
              <a:bodyPr wrap="square">
                <a:spAutoFit/>
              </a:bodyPr>
              <a:lstStyle/>
              <a:p>
                <a:pPr lvl="0"/>
                <a:r>
                  <a:rPr lang="en-US" altLang="zh-CN" sz="1400" dirty="0">
                    <a:solidFill>
                      <a:srgbClr val="E13600"/>
                    </a:solidFill>
                    <a:latin typeface="Arial" panose="020B0604020202020204" pitchFamily="34" charset="0"/>
                    <a:cs typeface="Arial" panose="020B0604020202020204" pitchFamily="34" charset="0"/>
                  </a:rPr>
                  <a:t>Job rotation with substantial training / </a:t>
                </a:r>
                <a:r>
                  <a:rPr lang="zh-CN" altLang="en-US" sz="1400" dirty="0">
                    <a:solidFill>
                      <a:srgbClr val="E13600"/>
                    </a:solidFill>
                    <a:latin typeface="Arial" panose="020B0604020202020204" pitchFamily="34" charset="0"/>
                    <a:cs typeface="Arial" panose="020B0604020202020204" pitchFamily="34" charset="0"/>
                  </a:rPr>
                  <a:t>岗位轮换与大量高价值培训</a:t>
                </a:r>
                <a:endParaRPr lang="en-US" altLang="zh-CN" sz="1400" dirty="0">
                  <a:solidFill>
                    <a:srgbClr val="E13600"/>
                  </a:solidFill>
                  <a:latin typeface="Arial" panose="020B0604020202020204" pitchFamily="34" charset="0"/>
                  <a:cs typeface="Arial" panose="020B0604020202020204" pitchFamily="34" charset="0"/>
                </a:endParaRPr>
              </a:p>
            </p:txBody>
          </p:sp>
        </p:grpSp>
        <p:pic>
          <p:nvPicPr>
            <p:cNvPr id="12" name="图片 11" descr="图片包含 游戏机, 画&#10;&#10;描述已自动生成">
              <a:extLst>
                <a:ext uri="{FF2B5EF4-FFF2-40B4-BE49-F238E27FC236}">
                  <a16:creationId xmlns:a16="http://schemas.microsoft.com/office/drawing/2014/main" id="{4F235938-7288-47FE-BDBB-063F7D2A5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183" y="278738"/>
              <a:ext cx="1092125" cy="560994"/>
            </a:xfrm>
            <a:prstGeom prst="rect">
              <a:avLst/>
            </a:prstGeom>
          </p:spPr>
        </p:pic>
      </p:grpSp>
      <p:sp>
        <p:nvSpPr>
          <p:cNvPr id="14" name="矩形 13">
            <a:extLst>
              <a:ext uri="{FF2B5EF4-FFF2-40B4-BE49-F238E27FC236}">
                <a16:creationId xmlns:a16="http://schemas.microsoft.com/office/drawing/2014/main" id="{33617E66-13C3-47C0-9B61-E2EB515F222F}"/>
              </a:ext>
            </a:extLst>
          </p:cNvPr>
          <p:cNvSpPr/>
          <p:nvPr/>
        </p:nvSpPr>
        <p:spPr>
          <a:xfrm>
            <a:off x="3800104" y="1055145"/>
            <a:ext cx="2815936" cy="288382"/>
          </a:xfrm>
          <a:prstGeom prst="rect">
            <a:avLst/>
          </a:prstGeom>
          <a:solidFill>
            <a:srgbClr val="E13600"/>
          </a:solidFill>
        </p:spPr>
        <p:txBody>
          <a:bodyPr wrap="square">
            <a:spAutoFit/>
          </a:bodyPr>
          <a:lstStyle/>
          <a:p>
            <a:pPr lvl="0" algn="just">
              <a:lnSpc>
                <a:spcPct val="115000"/>
              </a:lnSpc>
            </a:pPr>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For</a:t>
            </a:r>
            <a:r>
              <a:rPr lang="zh-CN" altLang="en-US" sz="1200"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existing projects / </a:t>
            </a:r>
            <a:r>
              <a:rPr lang="zh-TW"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现有项目</a:t>
            </a:r>
            <a:endParaRPr lang="zh-CN" altLang="zh-CN" sz="1200" b="1" dirty="0">
              <a:solidFill>
                <a:schemeClr val="bg1"/>
              </a:solidFill>
              <a:latin typeface="Arial" panose="020B0604020202020204" pitchFamily="34" charset="0"/>
              <a:ea typeface="PMingLiU" panose="02020500000000000000" pitchFamily="18" charset="-120"/>
              <a:cs typeface="Arial" panose="020B0604020202020204" pitchFamily="34" charset="0"/>
            </a:endParaRPr>
          </a:p>
        </p:txBody>
      </p:sp>
      <p:sp>
        <p:nvSpPr>
          <p:cNvPr id="15" name="矩形 14">
            <a:extLst>
              <a:ext uri="{FF2B5EF4-FFF2-40B4-BE49-F238E27FC236}">
                <a16:creationId xmlns:a16="http://schemas.microsoft.com/office/drawing/2014/main" id="{75C3B396-2B6F-47F1-8F4B-A10EEAB3BE77}"/>
              </a:ext>
            </a:extLst>
          </p:cNvPr>
          <p:cNvSpPr/>
          <p:nvPr/>
        </p:nvSpPr>
        <p:spPr>
          <a:xfrm>
            <a:off x="3800846" y="4553972"/>
            <a:ext cx="2815936" cy="288382"/>
          </a:xfrm>
          <a:prstGeom prst="rect">
            <a:avLst/>
          </a:prstGeom>
          <a:solidFill>
            <a:srgbClr val="E13600"/>
          </a:solidFill>
        </p:spPr>
        <p:txBody>
          <a:bodyPr wrap="square">
            <a:spAutoFit/>
          </a:bodyPr>
          <a:lstStyle/>
          <a:p>
            <a:pPr lvl="0" algn="just">
              <a:lnSpc>
                <a:spcPct val="115000"/>
              </a:lnSpc>
            </a:pPr>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For</a:t>
            </a:r>
            <a:r>
              <a:rPr lang="zh-CN" altLang="en-US" sz="1200" b="1" dirty="0">
                <a:solidFill>
                  <a:schemeClr val="bg1"/>
                </a:solidFill>
                <a:latin typeface="Arial" panose="020B0604020202020204" pitchFamily="34" charset="0"/>
                <a:ea typeface="宋体" panose="02010600030101010101" pitchFamily="2" charset="-122"/>
                <a:cs typeface="Arial" panose="020B0604020202020204" pitchFamily="34" charset="0"/>
              </a:rPr>
              <a:t> </a:t>
            </a:r>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project development/ </a:t>
            </a:r>
            <a:r>
              <a:rPr lang="zh-CN" altLang="en-US" sz="1200" b="1" dirty="0">
                <a:solidFill>
                  <a:schemeClr val="bg1"/>
                </a:solidFill>
                <a:latin typeface="Arial" panose="020B0604020202020204" pitchFamily="34" charset="0"/>
                <a:ea typeface="宋体" panose="02010600030101010101" pitchFamily="2" charset="-122"/>
                <a:cs typeface="Arial" panose="020B0604020202020204" pitchFamily="34" charset="0"/>
              </a:rPr>
              <a:t>项目开发</a:t>
            </a:r>
            <a:endParaRPr lang="zh-CN" altLang="zh-CN" sz="1200" b="1" dirty="0">
              <a:solidFill>
                <a:schemeClr val="bg1"/>
              </a:solidFill>
              <a:latin typeface="Arial" panose="020B0604020202020204" pitchFamily="34" charset="0"/>
              <a:ea typeface="PMingLiU" panose="02020500000000000000" pitchFamily="18" charset="-120"/>
              <a:cs typeface="Arial" panose="020B0604020202020204" pitchFamily="34" charset="0"/>
            </a:endParaRPr>
          </a:p>
        </p:txBody>
      </p:sp>
      <p:sp>
        <p:nvSpPr>
          <p:cNvPr id="7" name="TextBox 6">
            <a:extLst>
              <a:ext uri="{FF2B5EF4-FFF2-40B4-BE49-F238E27FC236}">
                <a16:creationId xmlns:a16="http://schemas.microsoft.com/office/drawing/2014/main" id="{53178DBB-457D-454C-8C75-46046F34CCA2}"/>
              </a:ext>
            </a:extLst>
          </p:cNvPr>
          <p:cNvSpPr txBox="1"/>
          <p:nvPr/>
        </p:nvSpPr>
        <p:spPr>
          <a:xfrm>
            <a:off x="3800104" y="8343023"/>
            <a:ext cx="2815936" cy="1015663"/>
          </a:xfrm>
          <a:prstGeom prst="rect">
            <a:avLst/>
          </a:prstGeom>
          <a:noFill/>
        </p:spPr>
        <p:txBody>
          <a:bodyPr wrap="square" rtlCol="0">
            <a:spAutoFit/>
          </a:bodyPr>
          <a:lstStyle/>
          <a:p>
            <a:r>
              <a:rPr lang="en-US" altLang="zh-CN" sz="1200" b="1" dirty="0">
                <a:latin typeface="Arial" panose="020B0604020202020204" pitchFamily="34" charset="0"/>
                <a:cs typeface="Arial" panose="020B0604020202020204" pitchFamily="34" charset="0"/>
              </a:rPr>
              <a:t>District heating </a:t>
            </a:r>
            <a:r>
              <a:rPr lang="zh-CN" altLang="en-US" sz="1200" b="1" dirty="0">
                <a:latin typeface="Arial" panose="020B0604020202020204" pitchFamily="34" charset="0"/>
                <a:cs typeface="Arial" panose="020B0604020202020204" pitchFamily="34" charset="0"/>
              </a:rPr>
              <a:t>区域供热</a:t>
            </a:r>
            <a:endParaRPr lang="en-US" altLang="zh-CN" sz="1200" b="1" dirty="0">
              <a:latin typeface="Arial" panose="020B0604020202020204" pitchFamily="34" charset="0"/>
              <a:cs typeface="Arial" panose="020B0604020202020204" pitchFamily="34" charset="0"/>
            </a:endParaRPr>
          </a:p>
          <a:p>
            <a:r>
              <a:rPr lang="en-US" altLang="zh-CN" sz="1200" b="1" dirty="0">
                <a:latin typeface="Arial" panose="020B0604020202020204" pitchFamily="34" charset="0"/>
                <a:cs typeface="Arial" panose="020B0604020202020204" pitchFamily="34" charset="0"/>
              </a:rPr>
              <a:t>District cooling </a:t>
            </a:r>
            <a:r>
              <a:rPr lang="zh-CN" altLang="en-US" sz="1200" b="1" dirty="0">
                <a:latin typeface="Arial" panose="020B0604020202020204" pitchFamily="34" charset="0"/>
                <a:cs typeface="Arial" panose="020B0604020202020204" pitchFamily="34" charset="0"/>
              </a:rPr>
              <a:t>区域制冷</a:t>
            </a:r>
            <a:endParaRPr lang="en-US" altLang="zh-CN" sz="1200" b="1" dirty="0">
              <a:latin typeface="Arial" panose="020B0604020202020204" pitchFamily="34" charset="0"/>
              <a:cs typeface="Arial" panose="020B0604020202020204" pitchFamily="34" charset="0"/>
            </a:endParaRPr>
          </a:p>
          <a:p>
            <a:r>
              <a:rPr lang="en-US" altLang="zh-CN" sz="1200" b="1" dirty="0">
                <a:latin typeface="Arial" panose="020B0604020202020204" pitchFamily="34" charset="0"/>
                <a:cs typeface="Arial" panose="020B0604020202020204" pitchFamily="34" charset="0"/>
              </a:rPr>
              <a:t>Biomass power </a:t>
            </a:r>
            <a:r>
              <a:rPr lang="zh-CN" altLang="en-US" sz="1200" b="1" dirty="0">
                <a:latin typeface="Arial" panose="020B0604020202020204" pitchFamily="34" charset="0"/>
                <a:cs typeface="Arial" panose="020B0604020202020204" pitchFamily="34" charset="0"/>
              </a:rPr>
              <a:t>生物质</a:t>
            </a:r>
            <a:endParaRPr lang="en-US" altLang="zh-CN" sz="1200" b="1" dirty="0">
              <a:latin typeface="Arial" panose="020B0604020202020204" pitchFamily="34" charset="0"/>
              <a:cs typeface="Arial" panose="020B0604020202020204" pitchFamily="34" charset="0"/>
            </a:endParaRPr>
          </a:p>
          <a:p>
            <a:r>
              <a:rPr lang="en-US" altLang="zh-CN" sz="1200" b="1" dirty="0">
                <a:latin typeface="Arial" panose="020B0604020202020204" pitchFamily="34" charset="0"/>
                <a:cs typeface="Arial" panose="020B0604020202020204" pitchFamily="34" charset="0"/>
              </a:rPr>
              <a:t>Industrial utilities </a:t>
            </a:r>
            <a:r>
              <a:rPr lang="zh-CN" altLang="en-US" sz="1200" b="1" dirty="0">
                <a:latin typeface="Arial" panose="020B0604020202020204" pitchFamily="34" charset="0"/>
                <a:cs typeface="Arial" panose="020B0604020202020204" pitchFamily="34" charset="0"/>
              </a:rPr>
              <a:t>工业能源服务</a:t>
            </a:r>
            <a:endParaRPr lang="en-US" altLang="zh-CN" sz="1200" b="1" dirty="0">
              <a:latin typeface="Arial" panose="020B0604020202020204" pitchFamily="34" charset="0"/>
              <a:cs typeface="Arial" panose="020B0604020202020204" pitchFamily="34" charset="0"/>
            </a:endParaRPr>
          </a:p>
          <a:p>
            <a:r>
              <a:rPr lang="en-US" altLang="zh-CN" sz="1200" b="1" dirty="0">
                <a:latin typeface="Arial" panose="020B0604020202020204" pitchFamily="34" charset="0"/>
                <a:cs typeface="Arial" panose="020B0604020202020204" pitchFamily="34" charset="0"/>
              </a:rPr>
              <a:t>Storage and BEV </a:t>
            </a:r>
            <a:r>
              <a:rPr lang="zh-CN" altLang="en-US" sz="1200" b="1" dirty="0">
                <a:latin typeface="Arial" panose="020B0604020202020204" pitchFamily="34" charset="0"/>
                <a:cs typeface="Arial" panose="020B0604020202020204" pitchFamily="34" charset="0"/>
              </a:rPr>
              <a:t>储能与电动出行</a:t>
            </a:r>
            <a:endParaRPr lang="en-US" altLang="zh-CN" sz="1200" b="1" dirty="0">
              <a:latin typeface="Arial" panose="020B0604020202020204" pitchFamily="34" charset="0"/>
              <a:cs typeface="Arial" panose="020B0604020202020204" pitchFamily="34" charset="0"/>
            </a:endParaRPr>
          </a:p>
        </p:txBody>
      </p:sp>
      <p:sp>
        <p:nvSpPr>
          <p:cNvPr id="20" name="矩形 14">
            <a:extLst>
              <a:ext uri="{FF2B5EF4-FFF2-40B4-BE49-F238E27FC236}">
                <a16:creationId xmlns:a16="http://schemas.microsoft.com/office/drawing/2014/main" id="{905C5311-774F-4A80-8793-9B102B6BFD44}"/>
              </a:ext>
            </a:extLst>
          </p:cNvPr>
          <p:cNvSpPr/>
          <p:nvPr/>
        </p:nvSpPr>
        <p:spPr>
          <a:xfrm>
            <a:off x="3800104" y="8024474"/>
            <a:ext cx="2815936" cy="288382"/>
          </a:xfrm>
          <a:prstGeom prst="rect">
            <a:avLst/>
          </a:prstGeom>
          <a:solidFill>
            <a:srgbClr val="E13600"/>
          </a:solidFill>
        </p:spPr>
        <p:txBody>
          <a:bodyPr wrap="square">
            <a:spAutoFit/>
          </a:bodyPr>
          <a:lstStyle/>
          <a:p>
            <a:pPr lvl="0" algn="just">
              <a:lnSpc>
                <a:spcPct val="115000"/>
              </a:lnSpc>
            </a:pPr>
            <a:r>
              <a:rPr lang="en-US" altLang="zh-CN" sz="1200" b="1" dirty="0">
                <a:solidFill>
                  <a:schemeClr val="bg1"/>
                </a:solidFill>
                <a:latin typeface="Arial" panose="020B0604020202020204" pitchFamily="34" charset="0"/>
                <a:ea typeface="宋体" panose="02010600030101010101" pitchFamily="2" charset="-122"/>
                <a:cs typeface="Arial" panose="020B0604020202020204" pitchFamily="34" charset="0"/>
              </a:rPr>
              <a:t>Project portfolio / </a:t>
            </a:r>
            <a:r>
              <a:rPr lang="zh-CN" altLang="en-US" sz="1200" b="1" dirty="0">
                <a:solidFill>
                  <a:schemeClr val="bg1"/>
                </a:solidFill>
                <a:latin typeface="Arial" panose="020B0604020202020204" pitchFamily="34" charset="0"/>
                <a:ea typeface="宋体" panose="02010600030101010101" pitchFamily="2" charset="-122"/>
                <a:cs typeface="Arial" panose="020B0604020202020204" pitchFamily="34" charset="0"/>
              </a:rPr>
              <a:t>项目类型</a:t>
            </a:r>
            <a:endParaRPr lang="zh-CN" altLang="zh-CN" sz="1200" b="1" dirty="0">
              <a:solidFill>
                <a:schemeClr val="bg1"/>
              </a:solidFill>
              <a:latin typeface="Arial" panose="020B0604020202020204" pitchFamily="34" charset="0"/>
              <a:ea typeface="PMingLiU" panose="02020500000000000000" pitchFamily="18" charset="-120"/>
              <a:cs typeface="Arial" panose="020B0604020202020204" pitchFamily="34" charset="0"/>
            </a:endParaRPr>
          </a:p>
        </p:txBody>
      </p:sp>
    </p:spTree>
    <p:extLst>
      <p:ext uri="{BB962C8B-B14F-4D97-AF65-F5344CB8AC3E}">
        <p14:creationId xmlns:p14="http://schemas.microsoft.com/office/powerpoint/2010/main" val="1753321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0DFA1A28-802F-4864-8C3B-84DFF245B6E8}"/>
              </a:ext>
            </a:extLst>
          </p:cNvPr>
          <p:cNvGrpSpPr/>
          <p:nvPr/>
        </p:nvGrpSpPr>
        <p:grpSpPr>
          <a:xfrm>
            <a:off x="-441569" y="480910"/>
            <a:ext cx="7299569" cy="4125752"/>
            <a:chOff x="-441569" y="15210"/>
            <a:chExt cx="7299569" cy="4125752"/>
          </a:xfrm>
        </p:grpSpPr>
        <p:pic>
          <p:nvPicPr>
            <p:cNvPr id="22" name="图片 21" descr="图片包含 围栏, 建筑, 户外, 窗户&#10;&#10;描述已自动生成">
              <a:extLst>
                <a:ext uri="{FF2B5EF4-FFF2-40B4-BE49-F238E27FC236}">
                  <a16:creationId xmlns:a16="http://schemas.microsoft.com/office/drawing/2014/main" id="{EE5C32C9-74F4-4269-97AE-DC7698B48C74}"/>
                </a:ext>
              </a:extLst>
            </p:cNvPr>
            <p:cNvPicPr>
              <a:picLocks noChangeAspect="1"/>
            </p:cNvPicPr>
            <p:nvPr/>
          </p:nvPicPr>
          <p:blipFill>
            <a:blip r:embed="rId2">
              <a:alphaModFix amt="53000"/>
              <a:extLst>
                <a:ext uri="{28A0092B-C50C-407E-A947-70E740481C1C}">
                  <a14:useLocalDpi xmlns:a14="http://schemas.microsoft.com/office/drawing/2010/main" val="0"/>
                </a:ext>
              </a:extLst>
            </a:blip>
            <a:stretch>
              <a:fillRect/>
            </a:stretch>
          </p:blipFill>
          <p:spPr>
            <a:xfrm>
              <a:off x="-441569" y="335937"/>
              <a:ext cx="5761713" cy="3805025"/>
            </a:xfrm>
            <a:prstGeom prst="rect">
              <a:avLst/>
            </a:prstGeom>
            <a:ln>
              <a:noFill/>
            </a:ln>
            <a:effectLst>
              <a:softEdge rad="635000"/>
            </a:effectLst>
          </p:spPr>
        </p:pic>
        <p:sp>
          <p:nvSpPr>
            <p:cNvPr id="23" name="矩形 22">
              <a:extLst>
                <a:ext uri="{FF2B5EF4-FFF2-40B4-BE49-F238E27FC236}">
                  <a16:creationId xmlns:a16="http://schemas.microsoft.com/office/drawing/2014/main" id="{365D94FB-ED0A-477A-8AE2-5F1AFFFF34AC}"/>
                </a:ext>
              </a:extLst>
            </p:cNvPr>
            <p:cNvSpPr/>
            <p:nvPr/>
          </p:nvSpPr>
          <p:spPr>
            <a:xfrm>
              <a:off x="0" y="612936"/>
              <a:ext cx="6858000" cy="3443824"/>
            </a:xfrm>
            <a:prstGeom prst="rect">
              <a:avLst/>
            </a:prstGeom>
            <a:gradFill flip="none" rotWithShape="1">
              <a:gsLst>
                <a:gs pos="30000">
                  <a:schemeClr val="bg1">
                    <a:lumMod val="95000"/>
                    <a:alpha val="60000"/>
                  </a:schemeClr>
                </a:gs>
                <a:gs pos="49000">
                  <a:schemeClr val="bg1">
                    <a:lumMod val="85000"/>
                    <a:alpha val="56000"/>
                  </a:schemeClr>
                </a:gs>
                <a:gs pos="0">
                  <a:schemeClr val="bg1">
                    <a:lumMod val="85000"/>
                    <a:alpha val="88000"/>
                  </a:schemeClr>
                </a:gs>
                <a:gs pos="91000">
                  <a:schemeClr val="bg1">
                    <a:lumMod val="95000"/>
                    <a:alpha val="13000"/>
                  </a:schemeClr>
                </a:gs>
                <a:gs pos="82000">
                  <a:schemeClr val="accent5">
                    <a:lumMod val="20000"/>
                    <a:lumOff val="80000"/>
                    <a:alpha val="16000"/>
                  </a:schemeClr>
                </a:gs>
                <a:gs pos="100000">
                  <a:schemeClr val="accent6">
                    <a:lumMod val="20000"/>
                    <a:lumOff val="80000"/>
                    <a:alpha val="52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857081A-E0D8-45E2-82D8-ED8181993D53}"/>
                </a:ext>
              </a:extLst>
            </p:cNvPr>
            <p:cNvSpPr/>
            <p:nvPr/>
          </p:nvSpPr>
          <p:spPr>
            <a:xfrm>
              <a:off x="241959" y="1439056"/>
              <a:ext cx="3296887" cy="2617704"/>
            </a:xfrm>
            <a:prstGeom prst="rect">
              <a:avLst/>
            </a:prstGeom>
          </p:spPr>
          <p:txBody>
            <a:bodyPr wrap="square">
              <a:spAutoFit/>
            </a:bodyPr>
            <a:lstStyle/>
            <a:p>
              <a:pPr>
                <a:lnSpc>
                  <a:spcPct val="115000"/>
                </a:lnSpc>
                <a:spcAft>
                  <a:spcPts val="0"/>
                </a:spcAft>
              </a:pPr>
              <a:r>
                <a:rPr lang="en-US" altLang="zh-CN" sz="1400" b="1" dirty="0">
                  <a:solidFill>
                    <a:srgbClr val="000000"/>
                  </a:solidFill>
                  <a:latin typeface="Arial" panose="020B0604020202020204" pitchFamily="34" charset="0"/>
                  <a:ea typeface="宋体" panose="02010600030101010101" pitchFamily="2" charset="-122"/>
                  <a:cs typeface="Arial" panose="020B0604020202020204" pitchFamily="34" charset="0"/>
                </a:rPr>
                <a:t>Both participants in the Graduate Trainee and Internship program will be essential parts in all ESBU projects across China and have the opportunities to interact with other EDF’s subsidiaries/Business Unit both in China and globally.</a:t>
              </a:r>
            </a:p>
            <a:p>
              <a:pPr>
                <a:lnSpc>
                  <a:spcPct val="115000"/>
                </a:lnSpc>
                <a:spcAft>
                  <a:spcPts val="0"/>
                </a:spcAft>
              </a:pPr>
              <a:endParaRPr lang="zh-CN" altLang="zh-CN" sz="400" b="1" dirty="0">
                <a:latin typeface="Arial" panose="020B0604020202020204" pitchFamily="34" charset="0"/>
                <a:ea typeface="PMingLiU" panose="02020500000000000000" pitchFamily="18" charset="-120"/>
                <a:cs typeface="Arial" panose="020B0604020202020204" pitchFamily="34" charset="0"/>
              </a:endParaRPr>
            </a:p>
            <a:p>
              <a:pPr algn="just">
                <a:lnSpc>
                  <a:spcPct val="115000"/>
                </a:lnSpc>
                <a:spcAft>
                  <a:spcPts val="0"/>
                </a:spcAft>
              </a:pPr>
              <a:r>
                <a:rPr lang="zh-TW" altLang="zh-CN" sz="1400" b="1" dirty="0">
                  <a:solidFill>
                    <a:srgbClr val="000000"/>
                  </a:solidFill>
                  <a:latin typeface="Arial" panose="020B0604020202020204" pitchFamily="34" charset="0"/>
                  <a:ea typeface="宋体" panose="02010600030101010101" pitchFamily="2" charset="-122"/>
                  <a:cs typeface="Arial" panose="020B0604020202020204" pitchFamily="34" charset="0"/>
                </a:rPr>
                <a:t>培训生</a:t>
              </a:r>
              <a:r>
                <a:rPr lang="zh-CN" altLang="en-US" sz="1400" b="1" dirty="0">
                  <a:solidFill>
                    <a:srgbClr val="000000"/>
                  </a:solidFill>
                  <a:latin typeface="Arial" panose="020B0604020202020204" pitchFamily="34" charset="0"/>
                  <a:ea typeface="宋体" panose="02010600030101010101" pitchFamily="2" charset="-122"/>
                  <a:cs typeface="Arial" panose="020B0604020202020204" pitchFamily="34" charset="0"/>
                </a:rPr>
                <a:t>与实习生</a:t>
              </a:r>
              <a:r>
                <a:rPr lang="zh-TW" altLang="zh-CN" sz="1400" b="1" dirty="0">
                  <a:solidFill>
                    <a:srgbClr val="000000"/>
                  </a:solidFill>
                  <a:latin typeface="Arial" panose="020B0604020202020204" pitchFamily="34" charset="0"/>
                  <a:ea typeface="宋体" panose="02010600030101010101" pitchFamily="2" charset="-122"/>
                  <a:cs typeface="Arial" panose="020B0604020202020204" pitchFamily="34" charset="0"/>
                </a:rPr>
                <a:t>将参与到法电中国能源事业部的所有项目中，并有机会与其他中国或全球的子公司</a:t>
              </a:r>
              <a:r>
                <a:rPr lang="en-US" altLang="zh-CN" sz="1400" b="1" dirty="0">
                  <a:solidFill>
                    <a:srgbClr val="000000"/>
                  </a:solidFill>
                  <a:latin typeface="Arial" panose="020B0604020202020204" pitchFamily="34" charset="0"/>
                  <a:ea typeface="宋体" panose="02010600030101010101" pitchFamily="2" charset="-122"/>
                  <a:cs typeface="Arial" panose="020B0604020202020204" pitchFamily="34" charset="0"/>
                </a:rPr>
                <a:t>/</a:t>
              </a:r>
              <a:r>
                <a:rPr lang="zh-TW" altLang="zh-CN" sz="1400" b="1" dirty="0">
                  <a:solidFill>
                    <a:srgbClr val="000000"/>
                  </a:solidFill>
                  <a:latin typeface="Arial" panose="020B0604020202020204" pitchFamily="34" charset="0"/>
                  <a:ea typeface="宋体" panose="02010600030101010101" pitchFamily="2" charset="-122"/>
                  <a:cs typeface="Arial" panose="020B0604020202020204" pitchFamily="34" charset="0"/>
                </a:rPr>
                <a:t>业务部门进行互动。</a:t>
              </a:r>
              <a:endParaRPr lang="zh-CN" altLang="zh-CN" sz="1400" b="1" dirty="0">
                <a:latin typeface="Arial" panose="020B0604020202020204" pitchFamily="34" charset="0"/>
                <a:ea typeface="PMingLiU" panose="02020500000000000000" pitchFamily="18" charset="-120"/>
                <a:cs typeface="Arial" panose="020B0604020202020204" pitchFamily="34" charset="0"/>
              </a:endParaRPr>
            </a:p>
          </p:txBody>
        </p:sp>
        <p:sp>
          <p:nvSpPr>
            <p:cNvPr id="8" name="矩形 7">
              <a:extLst>
                <a:ext uri="{FF2B5EF4-FFF2-40B4-BE49-F238E27FC236}">
                  <a16:creationId xmlns:a16="http://schemas.microsoft.com/office/drawing/2014/main" id="{1F94D398-45A7-4E97-97EA-8C73334D3B34}"/>
                </a:ext>
              </a:extLst>
            </p:cNvPr>
            <p:cNvSpPr/>
            <p:nvPr/>
          </p:nvSpPr>
          <p:spPr>
            <a:xfrm>
              <a:off x="3670960" y="1476021"/>
              <a:ext cx="2943596" cy="2561470"/>
            </a:xfrm>
            <a:prstGeom prst="rect">
              <a:avLst/>
            </a:prstGeom>
          </p:spPr>
          <p:txBody>
            <a:bodyPr wrap="square">
              <a:spAutoFit/>
            </a:bodyPr>
            <a:lstStyle/>
            <a:p>
              <a:pPr>
                <a:lnSpc>
                  <a:spcPct val="115000"/>
                </a:lnSpc>
              </a:pPr>
              <a:r>
                <a:rPr lang="en-US" altLang="zh-CN" sz="1400" b="1" dirty="0">
                  <a:solidFill>
                    <a:srgbClr val="000000"/>
                  </a:solidFill>
                  <a:latin typeface="Arial" panose="020B0604020202020204" pitchFamily="34" charset="0"/>
                  <a:ea typeface="宋体" panose="02010600030101010101" pitchFamily="2" charset="-122"/>
                  <a:cs typeface="Arial" panose="020B0604020202020204" pitchFamily="34" charset="0"/>
                </a:rPr>
                <a:t>Both trainee and internship program appoints experienced mentors providing structured guidance and support along the program to facilitate the development of the Trainees and interns.</a:t>
              </a:r>
            </a:p>
            <a:p>
              <a:pPr>
                <a:lnSpc>
                  <a:spcPct val="115000"/>
                </a:lnSpc>
              </a:pPr>
              <a:endParaRPr lang="zh-CN" altLang="zh-CN" sz="500" b="1" dirty="0">
                <a:latin typeface="Arial" panose="020B0604020202020204" pitchFamily="34" charset="0"/>
                <a:ea typeface="PMingLiU" panose="02020500000000000000" pitchFamily="18" charset="-120"/>
                <a:cs typeface="Arial" panose="020B0604020202020204" pitchFamily="34" charset="0"/>
              </a:endParaRPr>
            </a:p>
            <a:p>
              <a:pPr algn="just"/>
              <a:r>
                <a:rPr lang="zh-TW" altLang="zh-CN" sz="1400" b="1" dirty="0">
                  <a:solidFill>
                    <a:srgbClr val="333333"/>
                  </a:solidFill>
                  <a:latin typeface="Arial" panose="020B0604020202020204" pitchFamily="34" charset="0"/>
                  <a:ea typeface="宋体" panose="02010600030101010101" pitchFamily="2" charset="-122"/>
                  <a:cs typeface="Arial" panose="020B0604020202020204" pitchFamily="34" charset="0"/>
                </a:rPr>
                <a:t>该项目安排经验丰富的指导者，提供结构化的指导与支持，以促进</a:t>
              </a:r>
              <a:r>
                <a:rPr lang="zh-CN" altLang="zh-CN" sz="1400" b="1" dirty="0">
                  <a:solidFill>
                    <a:srgbClr val="333333"/>
                  </a:solidFill>
                  <a:latin typeface="Arial" panose="020B0604020202020204" pitchFamily="34" charset="0"/>
                  <a:ea typeface="宋体" panose="02010600030101010101" pitchFamily="2" charset="-122"/>
                  <a:cs typeface="Arial" panose="020B0604020202020204" pitchFamily="34" charset="0"/>
                </a:rPr>
                <a:t>培训</a:t>
              </a:r>
              <a:r>
                <a:rPr lang="zh-TW" altLang="zh-CN" sz="1400" b="1" dirty="0">
                  <a:solidFill>
                    <a:srgbClr val="333333"/>
                  </a:solidFill>
                  <a:latin typeface="Arial" panose="020B0604020202020204" pitchFamily="34" charset="0"/>
                  <a:ea typeface="宋体" panose="02010600030101010101" pitchFamily="2" charset="-122"/>
                  <a:cs typeface="Arial" panose="020B0604020202020204" pitchFamily="34" charset="0"/>
                </a:rPr>
                <a:t>生</a:t>
              </a:r>
              <a:r>
                <a:rPr lang="zh-CN" altLang="en-US" sz="1400" b="1" dirty="0">
                  <a:solidFill>
                    <a:srgbClr val="333333"/>
                  </a:solidFill>
                  <a:latin typeface="Arial" panose="020B0604020202020204" pitchFamily="34" charset="0"/>
                  <a:ea typeface="宋体" panose="02010600030101010101" pitchFamily="2" charset="-122"/>
                  <a:cs typeface="Arial" panose="020B0604020202020204" pitchFamily="34" charset="0"/>
                </a:rPr>
                <a:t>与实习生</a:t>
              </a:r>
              <a:r>
                <a:rPr lang="zh-TW" altLang="zh-CN" sz="1400" b="1" dirty="0">
                  <a:solidFill>
                    <a:srgbClr val="333333"/>
                  </a:solidFill>
                  <a:latin typeface="Arial" panose="020B0604020202020204" pitchFamily="34" charset="0"/>
                  <a:ea typeface="宋体" panose="02010600030101010101" pitchFamily="2" charset="-122"/>
                  <a:cs typeface="Arial" panose="020B0604020202020204" pitchFamily="34" charset="0"/>
                </a:rPr>
                <a:t>的发展。</a:t>
              </a:r>
              <a:endParaRPr lang="zh-CN" altLang="en-US" sz="1400" b="1" dirty="0">
                <a:latin typeface="Arial" panose="020B0604020202020204" pitchFamily="34" charset="0"/>
                <a:cs typeface="Arial" panose="020B0604020202020204" pitchFamily="34" charset="0"/>
              </a:endParaRPr>
            </a:p>
          </p:txBody>
        </p:sp>
        <p:grpSp>
          <p:nvGrpSpPr>
            <p:cNvPr id="10" name="组合 9">
              <a:extLst>
                <a:ext uri="{FF2B5EF4-FFF2-40B4-BE49-F238E27FC236}">
                  <a16:creationId xmlns:a16="http://schemas.microsoft.com/office/drawing/2014/main" id="{FE518C90-F502-484D-8014-2D96DB599059}"/>
                </a:ext>
              </a:extLst>
            </p:cNvPr>
            <p:cNvGrpSpPr/>
            <p:nvPr/>
          </p:nvGrpSpPr>
          <p:grpSpPr>
            <a:xfrm>
              <a:off x="241960" y="15210"/>
              <a:ext cx="6616040" cy="1336390"/>
              <a:chOff x="241960" y="15210"/>
              <a:chExt cx="6616040" cy="1336390"/>
            </a:xfrm>
          </p:grpSpPr>
          <p:grpSp>
            <p:nvGrpSpPr>
              <p:cNvPr id="5" name="组合 4">
                <a:extLst>
                  <a:ext uri="{FF2B5EF4-FFF2-40B4-BE49-F238E27FC236}">
                    <a16:creationId xmlns:a16="http://schemas.microsoft.com/office/drawing/2014/main" id="{6BA20E1F-2991-436A-8CAE-B4FF431B783C}"/>
                  </a:ext>
                </a:extLst>
              </p:cNvPr>
              <p:cNvGrpSpPr/>
              <p:nvPr/>
            </p:nvGrpSpPr>
            <p:grpSpPr>
              <a:xfrm>
                <a:off x="241960" y="15210"/>
                <a:ext cx="3429000" cy="1336390"/>
                <a:chOff x="241960" y="15210"/>
                <a:chExt cx="3429000" cy="1336390"/>
              </a:xfrm>
            </p:grpSpPr>
            <p:sp>
              <p:nvSpPr>
                <p:cNvPr id="2" name="矩形 1">
                  <a:extLst>
                    <a:ext uri="{FF2B5EF4-FFF2-40B4-BE49-F238E27FC236}">
                      <a16:creationId xmlns:a16="http://schemas.microsoft.com/office/drawing/2014/main" id="{9F1134E6-95C1-47B3-8BC6-9FFFA1C3127C}"/>
                    </a:ext>
                  </a:extLst>
                </p:cNvPr>
                <p:cNvSpPr/>
                <p:nvPr/>
              </p:nvSpPr>
              <p:spPr>
                <a:xfrm>
                  <a:off x="241960" y="15210"/>
                  <a:ext cx="3429000" cy="553998"/>
                </a:xfrm>
                <a:prstGeom prst="rect">
                  <a:avLst/>
                </a:prstGeom>
              </p:spPr>
              <p:txBody>
                <a:bodyPr>
                  <a:spAutoFit/>
                </a:bodyPr>
                <a:lstStyle/>
                <a:p>
                  <a:r>
                    <a:rPr lang="en-US" altLang="zh-CN" sz="1600" b="1" dirty="0">
                      <a:solidFill>
                        <a:srgbClr val="E13600"/>
                      </a:solidFill>
                      <a:latin typeface="Arial" panose="020B0604020202020204" pitchFamily="34" charset="0"/>
                      <a:cs typeface="Arial" panose="020B0604020202020204" pitchFamily="34" charset="0"/>
                    </a:rPr>
                    <a:t>The program features / </a:t>
                  </a:r>
                  <a:r>
                    <a:rPr lang="zh-CN" altLang="en-US" sz="1600" b="1" dirty="0">
                      <a:solidFill>
                        <a:srgbClr val="E13600"/>
                      </a:solidFill>
                      <a:latin typeface="Arial" panose="020B0604020202020204" pitchFamily="34" charset="0"/>
                      <a:cs typeface="Arial" panose="020B0604020202020204" pitchFamily="34" charset="0"/>
                    </a:rPr>
                    <a:t>项目特点</a:t>
                  </a:r>
                  <a:endParaRPr lang="en-US" altLang="zh-CN" sz="1600" b="1" dirty="0">
                    <a:solidFill>
                      <a:srgbClr val="E13600"/>
                    </a:solidFill>
                    <a:latin typeface="Arial" panose="020B0604020202020204" pitchFamily="34" charset="0"/>
                    <a:cs typeface="Arial" panose="020B0604020202020204" pitchFamily="34" charset="0"/>
                  </a:endParaRPr>
                </a:p>
                <a:p>
                  <a:endParaRPr lang="en-US" altLang="zh-CN" sz="1400" dirty="0">
                    <a:latin typeface="Arial" panose="020B0604020202020204" pitchFamily="34" charset="0"/>
                    <a:cs typeface="Arial" panose="020B0604020202020204" pitchFamily="34" charset="0"/>
                  </a:endParaRPr>
                </a:p>
              </p:txBody>
            </p:sp>
            <p:sp>
              <p:nvSpPr>
                <p:cNvPr id="3" name="矩形 2">
                  <a:extLst>
                    <a:ext uri="{FF2B5EF4-FFF2-40B4-BE49-F238E27FC236}">
                      <a16:creationId xmlns:a16="http://schemas.microsoft.com/office/drawing/2014/main" id="{436D5F03-D2FD-407C-AAC3-0B613426993B}"/>
                    </a:ext>
                  </a:extLst>
                </p:cNvPr>
                <p:cNvSpPr/>
                <p:nvPr/>
              </p:nvSpPr>
              <p:spPr>
                <a:xfrm>
                  <a:off x="241961" y="612936"/>
                  <a:ext cx="3187040" cy="738664"/>
                </a:xfrm>
                <a:prstGeom prst="rect">
                  <a:avLst/>
                </a:prstGeom>
              </p:spPr>
              <p:txBody>
                <a:bodyPr wrap="square">
                  <a:spAutoFit/>
                </a:bodyPr>
                <a:lstStyle/>
                <a:p>
                  <a:pPr lvl="0"/>
                  <a:r>
                    <a:rPr lang="en-US" altLang="zh-CN" sz="1400" dirty="0">
                      <a:solidFill>
                        <a:srgbClr val="E13600"/>
                      </a:solidFill>
                      <a:latin typeface="Arial" panose="020B0604020202020204" pitchFamily="34" charset="0"/>
                      <a:cs typeface="Arial" panose="020B0604020202020204" pitchFamily="34" charset="0"/>
                    </a:rPr>
                    <a:t>Exposure to key business and Regional and Global Cooperation /</a:t>
                  </a:r>
                </a:p>
                <a:p>
                  <a:pPr lvl="0"/>
                  <a:r>
                    <a:rPr lang="zh-CN" altLang="en-US" sz="1400" dirty="0">
                      <a:solidFill>
                        <a:srgbClr val="E13600"/>
                      </a:solidFill>
                      <a:latin typeface="Arial" panose="020B0604020202020204" pitchFamily="34" charset="0"/>
                      <a:cs typeface="Arial" panose="020B0604020202020204" pitchFamily="34" charset="0"/>
                    </a:rPr>
                    <a:t>接触关键业务和区域</a:t>
                  </a:r>
                  <a:r>
                    <a:rPr lang="en-US" altLang="zh-CN" sz="1400" dirty="0">
                      <a:solidFill>
                        <a:srgbClr val="E13600"/>
                      </a:solidFill>
                      <a:latin typeface="Arial" panose="020B0604020202020204" pitchFamily="34" charset="0"/>
                      <a:cs typeface="Arial" panose="020B0604020202020204" pitchFamily="34" charset="0"/>
                    </a:rPr>
                    <a:t>/</a:t>
                  </a:r>
                  <a:r>
                    <a:rPr lang="zh-CN" altLang="en-US" sz="1400" dirty="0">
                      <a:solidFill>
                        <a:srgbClr val="E13600"/>
                      </a:solidFill>
                      <a:latin typeface="Arial" panose="020B0604020202020204" pitchFamily="34" charset="0"/>
                      <a:cs typeface="Arial" panose="020B0604020202020204" pitchFamily="34" charset="0"/>
                    </a:rPr>
                    <a:t>全球合作项目</a:t>
                  </a:r>
                  <a:endParaRPr lang="en-US" altLang="zh-CN" sz="1400" dirty="0">
                    <a:solidFill>
                      <a:srgbClr val="E13600"/>
                    </a:solidFill>
                    <a:latin typeface="Arial" panose="020B0604020202020204" pitchFamily="34" charset="0"/>
                    <a:cs typeface="Arial" panose="020B0604020202020204" pitchFamily="34" charset="0"/>
                  </a:endParaRPr>
                </a:p>
              </p:txBody>
            </p:sp>
          </p:grpSp>
          <p:sp>
            <p:nvSpPr>
              <p:cNvPr id="9" name="矩形 8">
                <a:extLst>
                  <a:ext uri="{FF2B5EF4-FFF2-40B4-BE49-F238E27FC236}">
                    <a16:creationId xmlns:a16="http://schemas.microsoft.com/office/drawing/2014/main" id="{7D4BF9DB-6CE6-499D-BFD3-BD951E2AD7A8}"/>
                  </a:ext>
                </a:extLst>
              </p:cNvPr>
              <p:cNvSpPr/>
              <p:nvPr/>
            </p:nvSpPr>
            <p:spPr>
              <a:xfrm>
                <a:off x="3670960" y="612936"/>
                <a:ext cx="3187040" cy="738664"/>
              </a:xfrm>
              <a:prstGeom prst="rect">
                <a:avLst/>
              </a:prstGeom>
            </p:spPr>
            <p:txBody>
              <a:bodyPr wrap="square">
                <a:spAutoFit/>
              </a:bodyPr>
              <a:lstStyle/>
              <a:p>
                <a:pPr lvl="0"/>
                <a:r>
                  <a:rPr lang="en-US" altLang="zh-CN" sz="1400" dirty="0">
                    <a:solidFill>
                      <a:srgbClr val="E13600"/>
                    </a:solidFill>
                    <a:latin typeface="Arial" panose="020B0604020202020204" pitchFamily="34" charset="0"/>
                    <a:cs typeface="Arial" panose="020B0604020202020204" pitchFamily="34" charset="0"/>
                  </a:rPr>
                  <a:t>Mentorship and Career Development Support / </a:t>
                </a:r>
              </a:p>
              <a:p>
                <a:pPr lvl="0"/>
                <a:r>
                  <a:rPr lang="zh-CN" altLang="en-US" sz="1400" dirty="0">
                    <a:solidFill>
                      <a:srgbClr val="E13600"/>
                    </a:solidFill>
                    <a:latin typeface="Arial" panose="020B0604020202020204" pitchFamily="34" charset="0"/>
                    <a:cs typeface="Arial" panose="020B0604020202020204" pitchFamily="34" charset="0"/>
                  </a:rPr>
                  <a:t>导师指导</a:t>
                </a:r>
                <a:endParaRPr lang="en-US" altLang="zh-CN" sz="1400" dirty="0">
                  <a:solidFill>
                    <a:srgbClr val="E13600"/>
                  </a:solidFill>
                  <a:latin typeface="Arial" panose="020B0604020202020204" pitchFamily="34" charset="0"/>
                  <a:cs typeface="Arial" panose="020B0604020202020204" pitchFamily="34" charset="0"/>
                </a:endParaRPr>
              </a:p>
            </p:txBody>
          </p:sp>
        </p:grpSp>
      </p:grpSp>
      <p:grpSp>
        <p:nvGrpSpPr>
          <p:cNvPr id="27" name="组合 26">
            <a:extLst>
              <a:ext uri="{FF2B5EF4-FFF2-40B4-BE49-F238E27FC236}">
                <a16:creationId xmlns:a16="http://schemas.microsoft.com/office/drawing/2014/main" id="{A6192DBD-9F68-446A-B3D0-E8AB572606FA}"/>
              </a:ext>
            </a:extLst>
          </p:cNvPr>
          <p:cNvGrpSpPr/>
          <p:nvPr/>
        </p:nvGrpSpPr>
        <p:grpSpPr>
          <a:xfrm>
            <a:off x="99455" y="4731083"/>
            <a:ext cx="6383728" cy="4401205"/>
            <a:chOff x="99455" y="4731083"/>
            <a:chExt cx="6383728" cy="4401205"/>
          </a:xfrm>
        </p:grpSpPr>
        <p:sp>
          <p:nvSpPr>
            <p:cNvPr id="14" name="矩形 13">
              <a:extLst>
                <a:ext uri="{FF2B5EF4-FFF2-40B4-BE49-F238E27FC236}">
                  <a16:creationId xmlns:a16="http://schemas.microsoft.com/office/drawing/2014/main" id="{C6C591AD-4127-40A8-9335-D4D4848EE88E}"/>
                </a:ext>
              </a:extLst>
            </p:cNvPr>
            <p:cNvSpPr/>
            <p:nvPr/>
          </p:nvSpPr>
          <p:spPr>
            <a:xfrm>
              <a:off x="99455" y="4731083"/>
              <a:ext cx="6040087" cy="338554"/>
            </a:xfrm>
            <a:prstGeom prst="rect">
              <a:avLst/>
            </a:prstGeom>
          </p:spPr>
          <p:txBody>
            <a:bodyPr wrap="square">
              <a:spAutoFit/>
            </a:bodyPr>
            <a:lstStyle/>
            <a:p>
              <a:r>
                <a:rPr lang="en-US" altLang="zh-CN" sz="1600" b="1" dirty="0">
                  <a:solidFill>
                    <a:srgbClr val="E13600"/>
                  </a:solidFill>
                  <a:latin typeface="Arial" panose="020B0604020202020204" pitchFamily="34" charset="0"/>
                  <a:cs typeface="Arial" panose="020B0604020202020204" pitchFamily="34" charset="0"/>
                </a:rPr>
                <a:t>Ideal candidate profile / </a:t>
              </a:r>
              <a:r>
                <a:rPr lang="zh-CN" altLang="en-US" sz="1600" b="1" dirty="0">
                  <a:solidFill>
                    <a:srgbClr val="E13600"/>
                  </a:solidFill>
                  <a:latin typeface="Arial" panose="020B0604020202020204" pitchFamily="34" charset="0"/>
                  <a:cs typeface="Arial" panose="020B0604020202020204" pitchFamily="34" charset="0"/>
                </a:rPr>
                <a:t>理想的候选人要求</a:t>
              </a:r>
              <a:endParaRPr lang="en-US" altLang="zh-CN" sz="1400" dirty="0">
                <a:latin typeface="Arial" panose="020B0604020202020204" pitchFamily="34" charset="0"/>
                <a:cs typeface="Arial" panose="020B0604020202020204" pitchFamily="34" charset="0"/>
              </a:endParaRPr>
            </a:p>
          </p:txBody>
        </p:sp>
        <p:sp>
          <p:nvSpPr>
            <p:cNvPr id="17" name="矩形 16">
              <a:extLst>
                <a:ext uri="{FF2B5EF4-FFF2-40B4-BE49-F238E27FC236}">
                  <a16:creationId xmlns:a16="http://schemas.microsoft.com/office/drawing/2014/main" id="{2707DD28-7F3E-4E6A-ACBE-674A976BF661}"/>
                </a:ext>
              </a:extLst>
            </p:cNvPr>
            <p:cNvSpPr/>
            <p:nvPr/>
          </p:nvSpPr>
          <p:spPr>
            <a:xfrm>
              <a:off x="99455" y="5077421"/>
              <a:ext cx="3187040" cy="738664"/>
            </a:xfrm>
            <a:prstGeom prst="rect">
              <a:avLst/>
            </a:prstGeom>
          </p:spPr>
          <p:txBody>
            <a:bodyPr wrap="square">
              <a:spAutoFit/>
            </a:bodyPr>
            <a:lstStyle/>
            <a:p>
              <a:pPr lvl="0"/>
              <a:r>
                <a:rPr lang="en-US" altLang="zh-CN" sz="1400" b="1" dirty="0">
                  <a:latin typeface="Arial" panose="020B0604020202020204" pitchFamily="34" charset="0"/>
                  <a:cs typeface="Arial" panose="020B0604020202020204" pitchFamily="34" charset="0"/>
                </a:rPr>
                <a:t>GT Program </a:t>
              </a:r>
              <a:r>
                <a:rPr lang="zh-CN" altLang="en-US" sz="1400" b="1" dirty="0">
                  <a:latin typeface="Arial" panose="020B0604020202020204" pitchFamily="34" charset="0"/>
                  <a:cs typeface="Arial" panose="020B0604020202020204" pitchFamily="34" charset="0"/>
                </a:rPr>
                <a:t>管理培训生</a:t>
              </a:r>
              <a:endParaRPr lang="en-US" altLang="zh-CN" sz="14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0-2 years working experience </a:t>
              </a:r>
              <a:endParaRPr lang="zh-CN" altLang="zh-CN" sz="1400" dirty="0">
                <a:latin typeface="Arial" panose="020B0604020202020204" pitchFamily="34" charset="0"/>
                <a:cs typeface="Arial" panose="020B0604020202020204" pitchFamily="34" charset="0"/>
              </a:endParaRPr>
            </a:p>
            <a:p>
              <a:pPr indent="273050"/>
              <a:r>
                <a:rPr lang="en-US" altLang="zh-CN" sz="1400" dirty="0">
                  <a:latin typeface="Arial" panose="020B0604020202020204" pitchFamily="34" charset="0"/>
                  <a:cs typeface="Arial" panose="020B0604020202020204" pitchFamily="34" charset="0"/>
                </a:rPr>
                <a:t>0-2</a:t>
              </a:r>
              <a:r>
                <a:rPr lang="zh-TW" altLang="zh-CN" sz="1400" dirty="0">
                  <a:latin typeface="Arial" panose="020B0604020202020204" pitchFamily="34" charset="0"/>
                  <a:cs typeface="Arial" panose="020B0604020202020204" pitchFamily="34" charset="0"/>
                </a:rPr>
                <a:t>年工作经验</a:t>
              </a:r>
              <a:endParaRPr lang="en-US" altLang="zh-TW" sz="1400" dirty="0">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0B09B82F-E25F-4B6D-A2F2-ADD908540C5A}"/>
                </a:ext>
              </a:extLst>
            </p:cNvPr>
            <p:cNvSpPr/>
            <p:nvPr/>
          </p:nvSpPr>
          <p:spPr>
            <a:xfrm>
              <a:off x="99455" y="6239188"/>
              <a:ext cx="6383728" cy="2893100"/>
            </a:xfrm>
            <a:prstGeom prst="rect">
              <a:avLst/>
            </a:prstGeom>
          </p:spPr>
          <p:txBody>
            <a:bodyPr wrap="square">
              <a:spAutoFit/>
            </a:bodyPr>
            <a:lstStyle/>
            <a:p>
              <a:pPr lvl="0"/>
              <a:r>
                <a:rPr lang="en-US" altLang="zh-CN" sz="1400" dirty="0">
                  <a:latin typeface="Arial" panose="020B0604020202020204" pitchFamily="34" charset="0"/>
                  <a:cs typeface="Arial" panose="020B0604020202020204" pitchFamily="34" charset="0"/>
                </a:rPr>
                <a:t>Master Degree (or higher) in Engineering, Business, Accounting, Finance, Management Studies, Humanities, etc. from a reputable university</a:t>
              </a:r>
              <a:endParaRPr lang="zh-CN" altLang="zh-CN" sz="1400" dirty="0">
                <a:latin typeface="Arial" panose="020B0604020202020204" pitchFamily="34" charset="0"/>
                <a:cs typeface="Arial" panose="020B0604020202020204" pitchFamily="34" charset="0"/>
              </a:endParaRPr>
            </a:p>
            <a:p>
              <a:r>
                <a:rPr lang="zh-TW" altLang="zh-CN" sz="1400" dirty="0">
                  <a:latin typeface="Arial" panose="020B0604020202020204" pitchFamily="34" charset="0"/>
                  <a:cs typeface="Arial" panose="020B0604020202020204" pitchFamily="34" charset="0"/>
                </a:rPr>
                <a:t>知名</a:t>
              </a:r>
              <a:r>
                <a:rPr lang="zh-CN" altLang="en-US" sz="1400" dirty="0">
                  <a:latin typeface="Arial" panose="020B0604020202020204" pitchFamily="34" charset="0"/>
                  <a:cs typeface="Arial" panose="020B0604020202020204" pitchFamily="34" charset="0"/>
                </a:rPr>
                <a:t>大学硕士及以上</a:t>
              </a:r>
              <a:r>
                <a:rPr lang="zh-TW" altLang="zh-CN" sz="1400" dirty="0">
                  <a:latin typeface="Arial" panose="020B0604020202020204" pitchFamily="34" charset="0"/>
                  <a:cs typeface="Arial" panose="020B0604020202020204" pitchFamily="34" charset="0"/>
                </a:rPr>
                <a:t>学位</a:t>
              </a:r>
              <a:r>
                <a:rPr lang="en-US" altLang="zh-TW" sz="1400" dirty="0">
                  <a:latin typeface="Arial" panose="020B0604020202020204" pitchFamily="34" charset="0"/>
                  <a:cs typeface="Arial" panose="020B0604020202020204" pitchFamily="34" charset="0"/>
                </a:rPr>
                <a:t>, </a:t>
              </a:r>
              <a:r>
                <a:rPr lang="zh-CN" altLang="en-US" sz="1400" dirty="0">
                  <a:latin typeface="Arial" panose="020B0604020202020204" pitchFamily="34" charset="0"/>
                  <a:cs typeface="Arial" panose="020B0604020202020204" pitchFamily="34" charset="0"/>
                </a:rPr>
                <a:t>工程类、商务、财务、金融、管理、人文社科等专业</a:t>
              </a:r>
              <a:endParaRPr lang="zh-CN" altLang="zh-CN" sz="1400" dirty="0">
                <a:latin typeface="Arial" panose="020B0604020202020204" pitchFamily="34" charset="0"/>
                <a:cs typeface="Arial" panose="020B0604020202020204" pitchFamily="34" charset="0"/>
              </a:endParaRPr>
            </a:p>
            <a:p>
              <a:pPr lvl="0"/>
              <a:r>
                <a:rPr lang="en-US" altLang="zh-CN" sz="1400" dirty="0">
                  <a:latin typeface="Arial" panose="020B0604020202020204" pitchFamily="34" charset="0"/>
                  <a:cs typeface="Arial" panose="020B0604020202020204" pitchFamily="34" charset="0"/>
                </a:rPr>
                <a:t>Proficient in both English and Chinese, French would be a plus </a:t>
              </a:r>
              <a:endParaRPr lang="zh-CN" altLang="zh-CN" sz="1400" dirty="0">
                <a:latin typeface="Arial" panose="020B0604020202020204" pitchFamily="34" charset="0"/>
                <a:cs typeface="Arial" panose="020B0604020202020204" pitchFamily="34" charset="0"/>
              </a:endParaRPr>
            </a:p>
            <a:p>
              <a:r>
                <a:rPr lang="zh-TW" altLang="zh-CN" sz="1400" dirty="0">
                  <a:latin typeface="Arial" panose="020B0604020202020204" pitchFamily="34" charset="0"/>
                  <a:cs typeface="Arial" panose="020B0604020202020204" pitchFamily="34" charset="0"/>
                </a:rPr>
                <a:t>精通中英双语，会法语者更佳</a:t>
              </a:r>
              <a:endParaRPr lang="zh-CN" altLang="zh-CN" sz="1400" dirty="0">
                <a:latin typeface="Arial" panose="020B0604020202020204" pitchFamily="34" charset="0"/>
                <a:cs typeface="Arial" panose="020B0604020202020204" pitchFamily="34" charset="0"/>
              </a:endParaRPr>
            </a:p>
            <a:p>
              <a:pPr lvl="0"/>
              <a:r>
                <a:rPr lang="en-US" altLang="zh-CN" sz="1400" dirty="0">
                  <a:latin typeface="Arial" panose="020B0604020202020204" pitchFamily="34" charset="0"/>
                  <a:cs typeface="Arial" panose="020B0604020202020204" pitchFamily="34" charset="0"/>
                </a:rPr>
                <a:t>Great team player with strong leadership potential</a:t>
              </a:r>
              <a:endParaRPr lang="zh-CN" altLang="zh-CN" sz="1400" dirty="0">
                <a:latin typeface="Arial" panose="020B0604020202020204" pitchFamily="34" charset="0"/>
                <a:cs typeface="Arial" panose="020B0604020202020204" pitchFamily="34" charset="0"/>
              </a:endParaRPr>
            </a:p>
            <a:p>
              <a:r>
                <a:rPr lang="zh-TW" altLang="zh-CN" sz="1400" dirty="0">
                  <a:latin typeface="Arial" panose="020B0604020202020204" pitchFamily="34" charset="0"/>
                  <a:cs typeface="Arial" panose="020B0604020202020204" pitchFamily="34" charset="0"/>
                </a:rPr>
                <a:t>优秀的团队协作者，具有领导者潜力</a:t>
              </a:r>
              <a:endParaRPr lang="zh-CN" altLang="zh-CN" sz="1400" dirty="0">
                <a:latin typeface="Arial" panose="020B0604020202020204" pitchFamily="34" charset="0"/>
                <a:cs typeface="Arial" panose="020B0604020202020204" pitchFamily="34" charset="0"/>
              </a:endParaRPr>
            </a:p>
            <a:p>
              <a:pPr lvl="0"/>
              <a:r>
                <a:rPr lang="en-US" altLang="zh-CN" sz="1400" dirty="0">
                  <a:latin typeface="Arial" panose="020B0604020202020204" pitchFamily="34" charset="0"/>
                  <a:cs typeface="Arial" panose="020B0604020202020204" pitchFamily="34" charset="0"/>
                </a:rPr>
                <a:t>Strong analytical thinking and problem-solving oriented</a:t>
              </a:r>
              <a:endParaRPr lang="zh-CN" altLang="zh-CN" sz="1400" dirty="0">
                <a:latin typeface="Arial" panose="020B0604020202020204" pitchFamily="34" charset="0"/>
                <a:cs typeface="Arial" panose="020B0604020202020204" pitchFamily="34" charset="0"/>
              </a:endParaRPr>
            </a:p>
            <a:p>
              <a:r>
                <a:rPr lang="zh-TW" altLang="zh-CN" sz="1400" dirty="0">
                  <a:latin typeface="Arial" panose="020B0604020202020204" pitchFamily="34" charset="0"/>
                  <a:cs typeface="Arial" panose="020B0604020202020204" pitchFamily="34" charset="0"/>
                </a:rPr>
                <a:t>分析型思考者，乐于解决问题</a:t>
              </a:r>
              <a:endParaRPr lang="zh-CN" altLang="zh-CN" sz="1400" dirty="0">
                <a:latin typeface="Arial" panose="020B0604020202020204" pitchFamily="34" charset="0"/>
                <a:cs typeface="Arial" panose="020B0604020202020204" pitchFamily="34" charset="0"/>
              </a:endParaRPr>
            </a:p>
            <a:p>
              <a:pPr lvl="0"/>
              <a:r>
                <a:rPr lang="en-US" altLang="zh-CN" sz="1400" dirty="0">
                  <a:latin typeface="Arial" panose="020B0604020202020204" pitchFamily="34" charset="0"/>
                  <a:cs typeface="Arial" panose="020B0604020202020204" pitchFamily="34" charset="0"/>
                </a:rPr>
                <a:t>Willing to travel</a:t>
              </a:r>
              <a:endParaRPr lang="zh-CN" altLang="zh-CN" sz="1400" dirty="0">
                <a:latin typeface="Arial" panose="020B0604020202020204" pitchFamily="34" charset="0"/>
                <a:cs typeface="Arial" panose="020B0604020202020204" pitchFamily="34" charset="0"/>
              </a:endParaRPr>
            </a:p>
            <a:p>
              <a:r>
                <a:rPr lang="zh-TW" altLang="zh-CN" sz="1400" dirty="0">
                  <a:latin typeface="Arial" panose="020B0604020202020204" pitchFamily="34" charset="0"/>
                  <a:cs typeface="Arial" panose="020B0604020202020204" pitchFamily="34" charset="0"/>
                </a:rPr>
                <a:t>乐于出差</a:t>
              </a:r>
              <a:endParaRPr lang="zh-CN" altLang="zh-CN" sz="1400" dirty="0">
                <a:latin typeface="Arial" panose="020B0604020202020204" pitchFamily="34" charset="0"/>
                <a:cs typeface="Arial" panose="020B0604020202020204" pitchFamily="34" charset="0"/>
              </a:endParaRPr>
            </a:p>
            <a:p>
              <a:pPr lvl="0"/>
              <a:r>
                <a:rPr lang="en-US" altLang="zh-CN" sz="1400" dirty="0">
                  <a:latin typeface="Arial" panose="020B0604020202020204" pitchFamily="34" charset="0"/>
                  <a:cs typeface="Arial" panose="020B0604020202020204" pitchFamily="34" charset="0"/>
                </a:rPr>
                <a:t>Motivated, development-minded, and up for a challenge</a:t>
              </a:r>
              <a:endParaRPr lang="zh-CN" altLang="zh-CN" sz="1400" dirty="0">
                <a:latin typeface="Arial" panose="020B0604020202020204" pitchFamily="34" charset="0"/>
                <a:cs typeface="Arial" panose="020B0604020202020204" pitchFamily="34" charset="0"/>
              </a:endParaRPr>
            </a:p>
            <a:p>
              <a:r>
                <a:rPr lang="zh-TW" altLang="zh-CN" sz="1400" dirty="0">
                  <a:latin typeface="Arial" panose="020B0604020202020204" pitchFamily="34" charset="0"/>
                  <a:cs typeface="Arial" panose="020B0604020202020204" pitchFamily="34" charset="0"/>
                </a:rPr>
                <a:t>有内在发展动力，具有发展意识，乐于迎接挑战</a:t>
              </a:r>
              <a:endParaRPr lang="zh-CN" altLang="zh-CN" sz="1400" dirty="0">
                <a:latin typeface="Arial" panose="020B0604020202020204" pitchFamily="34" charset="0"/>
                <a:cs typeface="Arial" panose="020B0604020202020204" pitchFamily="34" charset="0"/>
              </a:endParaRPr>
            </a:p>
          </p:txBody>
        </p:sp>
        <p:sp>
          <p:nvSpPr>
            <p:cNvPr id="20" name="矩形 19">
              <a:extLst>
                <a:ext uri="{FF2B5EF4-FFF2-40B4-BE49-F238E27FC236}">
                  <a16:creationId xmlns:a16="http://schemas.microsoft.com/office/drawing/2014/main" id="{E1141B37-995D-4725-B159-84AE1C9B4926}"/>
                </a:ext>
              </a:extLst>
            </p:cNvPr>
            <p:cNvSpPr/>
            <p:nvPr/>
          </p:nvSpPr>
          <p:spPr>
            <a:xfrm>
              <a:off x="3286496" y="5069637"/>
              <a:ext cx="3185556" cy="1169551"/>
            </a:xfrm>
            <a:prstGeom prst="rect">
              <a:avLst/>
            </a:prstGeom>
          </p:spPr>
          <p:txBody>
            <a:bodyPr wrap="square">
              <a:spAutoFit/>
            </a:bodyPr>
            <a:lstStyle/>
            <a:p>
              <a:pPr lvl="0"/>
              <a:r>
                <a:rPr lang="en-US" altLang="zh-CN" sz="1400" b="1" dirty="0">
                  <a:latin typeface="Arial" panose="020B0604020202020204" pitchFamily="34" charset="0"/>
                  <a:cs typeface="Arial" panose="020B0604020202020204" pitchFamily="34" charset="0"/>
                </a:rPr>
                <a:t>GT Internship </a:t>
              </a:r>
              <a:r>
                <a:rPr lang="zh-CN" altLang="en-US" sz="1400" b="1" dirty="0">
                  <a:latin typeface="Arial" panose="020B0604020202020204" pitchFamily="34" charset="0"/>
                  <a:cs typeface="Arial" panose="020B0604020202020204" pitchFamily="34" charset="0"/>
                </a:rPr>
                <a:t>管理培训实习生</a:t>
              </a:r>
              <a:endParaRPr lang="en-US" altLang="zh-CN" sz="14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Enrolled in master or higher-level programs </a:t>
              </a:r>
              <a:r>
                <a:rPr lang="zh-CN" altLang="en-US" sz="1400" dirty="0">
                  <a:latin typeface="Arial" panose="020B0604020202020204" pitchFamily="34" charset="0"/>
                  <a:cs typeface="Arial" panose="020B0604020202020204" pitchFamily="34" charset="0"/>
                </a:rPr>
                <a:t>硕士或以上学位在读</a:t>
              </a:r>
              <a:endParaRPr lang="en-US" altLang="zh-CN" sz="1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altLang="zh-CN" sz="1400" dirty="0">
                  <a:latin typeface="Arial" panose="020B0604020202020204" pitchFamily="34" charset="0"/>
                  <a:cs typeface="Arial" panose="020B0604020202020204" pitchFamily="34" charset="0"/>
                </a:rPr>
                <a:t>Full time internship</a:t>
              </a:r>
            </a:p>
            <a:p>
              <a:pPr lvl="0" indent="273050"/>
              <a:r>
                <a:rPr lang="zh-CN" altLang="en-US" sz="1400" dirty="0">
                  <a:latin typeface="Arial" panose="020B0604020202020204" pitchFamily="34" charset="0"/>
                  <a:cs typeface="Arial" panose="020B0604020202020204" pitchFamily="34" charset="0"/>
                </a:rPr>
                <a:t>全职实习</a:t>
              </a:r>
              <a:endParaRPr lang="en-US" altLang="zh-CN" sz="1400" dirty="0">
                <a:latin typeface="Arial" panose="020B0604020202020204" pitchFamily="34" charset="0"/>
                <a:cs typeface="Arial" panose="020B0604020202020204" pitchFamily="34" charset="0"/>
              </a:endParaRPr>
            </a:p>
          </p:txBody>
        </p:sp>
      </p:grpSp>
      <p:sp>
        <p:nvSpPr>
          <p:cNvPr id="29" name="矩形 28">
            <a:extLst>
              <a:ext uri="{FF2B5EF4-FFF2-40B4-BE49-F238E27FC236}">
                <a16:creationId xmlns:a16="http://schemas.microsoft.com/office/drawing/2014/main" id="{F85F28B6-FE73-493A-8E72-EB0D0BA92B6A}"/>
              </a:ext>
            </a:extLst>
          </p:cNvPr>
          <p:cNvSpPr/>
          <p:nvPr/>
        </p:nvSpPr>
        <p:spPr>
          <a:xfrm>
            <a:off x="5012132" y="8037261"/>
            <a:ext cx="1602424" cy="1580206"/>
          </a:xfrm>
          <a:prstGeom prst="rect">
            <a:avLst/>
          </a:prstGeom>
          <a:blipFill dpi="0" rotWithShape="1">
            <a:blip r:embed="rId3">
              <a:alphaModFix amt="15000"/>
            </a:blip>
            <a:srcRect/>
            <a:stretch>
              <a:fillRect/>
            </a:stretch>
          </a:blipFill>
          <a:ln>
            <a:noFill/>
          </a:ln>
          <a:effectLst>
            <a:outerShdw blurRad="50800" dist="50800" dir="5400000" sx="1000" sy="1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b="1" dirty="0">
                <a:solidFill>
                  <a:srgbClr val="E13600"/>
                </a:solidFill>
                <a:latin typeface="Arial" panose="020B0604020202020204" pitchFamily="34" charset="0"/>
                <a:cs typeface="Arial" panose="020B0604020202020204" pitchFamily="34" charset="0"/>
              </a:rPr>
              <a:t>To apply please email your CV and a covering letter highlighting why you suit the role to: </a:t>
            </a:r>
            <a:endParaRPr lang="zh-CN" altLang="zh-CN" sz="1200" b="1" dirty="0">
              <a:solidFill>
                <a:srgbClr val="E13600"/>
              </a:solidFill>
              <a:latin typeface="Arial" panose="020B0604020202020204" pitchFamily="34" charset="0"/>
              <a:cs typeface="Arial" panose="020B0604020202020204" pitchFamily="34" charset="0"/>
            </a:endParaRPr>
          </a:p>
          <a:p>
            <a:r>
              <a:rPr lang="en-US" altLang="zh-CN" sz="1200" b="1" u="sng" dirty="0">
                <a:solidFill>
                  <a:srgbClr val="E136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manfei.he@edf.fr</a:t>
            </a:r>
            <a:r>
              <a:rPr lang="en-US" altLang="zh-CN" sz="1200" b="1" dirty="0">
                <a:solidFill>
                  <a:srgbClr val="E13600"/>
                </a:solidFill>
                <a:latin typeface="Arial" panose="020B0604020202020204" pitchFamily="34" charset="0"/>
                <a:cs typeface="Arial" panose="020B0604020202020204" pitchFamily="34" charset="0"/>
              </a:rPr>
              <a:t> . (+86 10 5651 1402)</a:t>
            </a:r>
            <a:endParaRPr lang="zh-CN" altLang="en-US" sz="1200" b="1" dirty="0">
              <a:solidFill>
                <a:srgbClr val="E13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034765"/>
      </p:ext>
    </p:extLst>
  </p:cSld>
  <p:clrMapOvr>
    <a:masterClrMapping/>
  </p:clrMapOvr>
</p:sld>
</file>

<file path=ppt/theme/theme1.xml><?xml version="1.0" encoding="utf-8"?>
<a:theme xmlns:a="http://schemas.openxmlformats.org/drawingml/2006/main" name="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TotalTime>
  <Words>1069</Words>
  <Application>Microsoft Office PowerPoint</Application>
  <PresentationFormat>A4 Paper (210x297 mm)</PresentationFormat>
  <Paragraphs>84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主题​​</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 Manfei</dc:creator>
  <cp:lastModifiedBy>He Manfei</cp:lastModifiedBy>
  <cp:revision>33</cp:revision>
  <dcterms:created xsi:type="dcterms:W3CDTF">2020-03-01T02:32:45Z</dcterms:created>
  <dcterms:modified xsi:type="dcterms:W3CDTF">2020-03-16T06:48:56Z</dcterms:modified>
</cp:coreProperties>
</file>