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1" r:id="rId2"/>
    <p:sldId id="272" r:id="rId3"/>
    <p:sldId id="273" r:id="rId4"/>
    <p:sldId id="274" r:id="rId5"/>
    <p:sldId id="276" r:id="rId6"/>
    <p:sldId id="27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95101-202C-46AB-AD18-000C625BAFC9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89099-7A66-46FF-BDC2-237F847FB0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85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8013" cy="1927225"/>
          </a:xfrm>
          <a:ln>
            <a:noFill/>
          </a:ln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07977"/>
            <a:ext cx="8228013" cy="1066800"/>
          </a:xfrm>
        </p:spPr>
        <p:txBody>
          <a:bodyPr tIns="0" bIns="0"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575D0-FA77-4F73-ABA9-2031150D04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13770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9A946-1040-400C-96EB-24FB511A6EF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6170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B93BB-CBF5-4C90-9F05-1192E78CB90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6144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43610"/>
            <a:ext cx="3848101" cy="2209800"/>
          </a:xfrm>
        </p:spPr>
        <p:txBody>
          <a:bodyPr anchor="b"/>
          <a:lstStyle>
            <a:lvl1pPr algn="l">
              <a:defRPr sz="44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698" y="273051"/>
            <a:ext cx="3708103" cy="5853113"/>
          </a:xfrm>
        </p:spPr>
        <p:txBody>
          <a:bodyPr>
            <a:normAutofit/>
          </a:bodyPr>
          <a:lstStyle>
            <a:lvl1pPr>
              <a:defRPr sz="2200">
                <a:solidFill>
                  <a:srgbClr val="383838"/>
                </a:solidFill>
              </a:defRPr>
            </a:lvl1pPr>
            <a:lvl2pPr>
              <a:defRPr sz="20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445565"/>
            <a:ext cx="3848100" cy="2591698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4377A0-4B33-45E4-BDB9-EC53DA82FDA4}" type="slidenum">
              <a:rPr lang="fr-FR" altLang="fr-FR">
                <a:solidFill>
                  <a:srgbClr val="FFFFFF"/>
                </a:solidFill>
              </a:rPr>
              <a:pPr/>
              <a:t>‹N°›</a:t>
            </a:fld>
            <a:endParaRPr lang="fr-FR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9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u avec légen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43610"/>
            <a:ext cx="3848101" cy="2209800"/>
          </a:xfrm>
        </p:spPr>
        <p:txBody>
          <a:bodyPr anchor="b"/>
          <a:lstStyle>
            <a:lvl1pPr algn="l">
              <a:defRPr sz="44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698" y="273051"/>
            <a:ext cx="3708103" cy="5853113"/>
          </a:xfrm>
        </p:spPr>
        <p:txBody>
          <a:bodyPr>
            <a:normAutofit/>
          </a:bodyPr>
          <a:lstStyle>
            <a:lvl1pPr>
              <a:defRPr sz="2200">
                <a:solidFill>
                  <a:srgbClr val="383838"/>
                </a:solidFill>
              </a:defRPr>
            </a:lvl1pPr>
            <a:lvl2pPr>
              <a:defRPr sz="20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445565"/>
            <a:ext cx="3848100" cy="2591698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95674F-433D-4298-9D1E-9A74D7EF9AFD}" type="slidenum">
              <a:rPr lang="fr-FR" altLang="fr-FR">
                <a:solidFill>
                  <a:srgbClr val="FFFFFF"/>
                </a:solidFill>
              </a:rPr>
              <a:pPr/>
              <a:t>‹N°›</a:t>
            </a:fld>
            <a:endParaRPr lang="fr-FR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93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6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6" y="2649071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717AC4-FDEC-417D-B5DC-2315FB47049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73792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Image avec légen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6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6" y="2649071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354F7D-4779-4007-B485-69C7D0BB6DD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9562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6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6" y="2649071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rgbClr val="38383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58084" y="2964755"/>
            <a:ext cx="3505200" cy="3241674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noProof="0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6" y="1260476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03618" y="1082262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43A302-F46D-4497-B34F-D68960DD64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9298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329439-EE69-4A1A-9B7F-A6560BC33E3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81689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85347" y="-44953"/>
            <a:ext cx="4286404" cy="49447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1D5A0-4466-4F3B-8F6E-7FD23DFF6C5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92177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435653"/>
            <a:ext cx="5111751" cy="4690511"/>
          </a:xfrm>
        </p:spPr>
        <p:txBody>
          <a:bodyPr/>
          <a:lstStyle>
            <a:lvl1pPr>
              <a:defRPr sz="2400">
                <a:solidFill>
                  <a:srgbClr val="383838"/>
                </a:solidFill>
              </a:defRPr>
            </a:lvl1pPr>
            <a:lvl2pPr>
              <a:defRPr sz="2800">
                <a:solidFill>
                  <a:srgbClr val="383838"/>
                </a:solidFill>
              </a:defRPr>
            </a:lvl2pPr>
            <a:lvl3pPr>
              <a:defRPr sz="2400">
                <a:solidFill>
                  <a:srgbClr val="383838"/>
                </a:solidFill>
              </a:defRPr>
            </a:lvl3pPr>
            <a:lvl4pPr>
              <a:defRPr sz="2000">
                <a:solidFill>
                  <a:srgbClr val="383838"/>
                </a:solidFill>
              </a:defRPr>
            </a:lvl4pPr>
            <a:lvl5pPr>
              <a:defRPr sz="2000">
                <a:solidFill>
                  <a:srgbClr val="383838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653"/>
            <a:ext cx="3008313" cy="4690511"/>
          </a:xfrm>
        </p:spPr>
        <p:txBody>
          <a:bodyPr/>
          <a:lstStyle>
            <a:lvl1pPr marL="0" indent="0">
              <a:buNone/>
              <a:defRPr sz="1400">
                <a:solidFill>
                  <a:srgbClr val="38383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85347" y="-44953"/>
            <a:ext cx="4286404" cy="49447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4ED51-935E-4154-B22F-4C1A0A99CC3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583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 smtClean="0"/>
              <a:t>Modifiez le style du titre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CA255-5919-465E-99C6-AEFDC1FFDF3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3389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1247420"/>
            <a:ext cx="5486400" cy="3480155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38383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888538"/>
            <a:ext cx="5486400" cy="12836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83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85347" y="-44953"/>
            <a:ext cx="4286404" cy="49447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50618-CAFB-4450-9011-ABAF301479A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511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092450" y="265113"/>
            <a:ext cx="5724525" cy="395287"/>
          </a:xfrm>
          <a:prstGeom prst="rect">
            <a:avLst/>
          </a:prstGeom>
          <a:noFill/>
        </p:spPr>
        <p:txBody>
          <a:bodyPr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2000" dirty="0" smtClean="0">
                <a:solidFill>
                  <a:srgbClr val="FFFFFF"/>
                </a:solidFill>
                <a:cs typeface="Arial"/>
              </a:rPr>
              <a:t>Cliquez et modifiez le titre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36695"/>
            <a:ext cx="5330675" cy="1362075"/>
          </a:xfrm>
        </p:spPr>
        <p:txBody>
          <a:bodyPr anchor="b"/>
          <a:lstStyle>
            <a:lvl1pPr algn="r">
              <a:defRPr sz="4600" b="0" cap="none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1" y="3609696"/>
            <a:ext cx="4111476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321D45-5E80-4773-9F53-464E453B026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1586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092450" y="265113"/>
            <a:ext cx="5724525" cy="395287"/>
          </a:xfrm>
          <a:prstGeom prst="rect">
            <a:avLst/>
          </a:prstGeom>
          <a:noFill/>
        </p:spPr>
        <p:txBody>
          <a:bodyPr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2000" dirty="0" smtClean="0">
                <a:solidFill>
                  <a:srgbClr val="FFFFFF"/>
                </a:solidFill>
                <a:cs typeface="Arial"/>
              </a:rPr>
              <a:t>Cliquez et modifiez le titre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36695"/>
            <a:ext cx="5330675" cy="1362075"/>
          </a:xfrm>
        </p:spPr>
        <p:txBody>
          <a:bodyPr anchor="b"/>
          <a:lstStyle>
            <a:lvl1pPr algn="r">
              <a:defRPr sz="4600" b="0" cap="none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1" y="3609696"/>
            <a:ext cx="4111476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55529F-371C-42F1-B7BB-57CF44FE91C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040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514579"/>
            <a:ext cx="3848100" cy="429547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1" y="1514579"/>
            <a:ext cx="3846513" cy="429547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F5217-E28B-42E5-8273-B80DE328F4F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1912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696941"/>
            <a:ext cx="3767328" cy="129727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>
                <a:solidFill>
                  <a:srgbClr val="383838"/>
                </a:solidFill>
              </a:defRPr>
            </a:lvl1pPr>
            <a:lvl2pPr>
              <a:defRPr sz="18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9" y="1696941"/>
            <a:ext cx="3767328" cy="129727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rgbClr val="3838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9" y="3160059"/>
            <a:ext cx="3767328" cy="2891491"/>
          </a:xfrm>
        </p:spPr>
        <p:txBody>
          <a:bodyPr/>
          <a:lstStyle>
            <a:lvl1pPr>
              <a:defRPr sz="1800">
                <a:solidFill>
                  <a:srgbClr val="383838"/>
                </a:solidFill>
              </a:defRPr>
            </a:lvl1pPr>
            <a:lvl2pPr>
              <a:defRPr sz="18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Confidentiel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9F8EC-78B9-4B95-BABD-15F1AAD053D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611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449705"/>
            <a:ext cx="8228012" cy="2067795"/>
          </a:xfrm>
        </p:spPr>
        <p:txBody>
          <a:bodyPr/>
          <a:lstStyle>
            <a:lvl1pPr>
              <a:defRPr sz="1800">
                <a:solidFill>
                  <a:srgbClr val="383838"/>
                </a:solidFill>
              </a:defRPr>
            </a:lvl1pPr>
            <a:lvl2pPr>
              <a:defRPr sz="18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719830"/>
            <a:ext cx="8228013" cy="2199474"/>
          </a:xfrm>
        </p:spPr>
        <p:txBody>
          <a:bodyPr/>
          <a:lstStyle>
            <a:lvl1pPr>
              <a:defRPr sz="1800">
                <a:solidFill>
                  <a:srgbClr val="383838"/>
                </a:solidFill>
              </a:defRPr>
            </a:lvl1pPr>
            <a:lvl2pPr>
              <a:defRPr sz="18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8BB4811-0B03-4C3B-8CDF-7CE9881624B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280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8701" y="1503341"/>
            <a:ext cx="3846513" cy="2429965"/>
          </a:xfrm>
        </p:spPr>
        <p:txBody>
          <a:bodyPr/>
          <a:lstStyle>
            <a:lvl1pPr>
              <a:defRPr sz="1800">
                <a:solidFill>
                  <a:srgbClr val="383838"/>
                </a:solidFill>
              </a:defRPr>
            </a:lvl1pPr>
            <a:lvl2pPr>
              <a:defRPr sz="18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838701" y="4148691"/>
            <a:ext cx="3846513" cy="2099647"/>
          </a:xfrm>
        </p:spPr>
        <p:txBody>
          <a:bodyPr/>
          <a:lstStyle>
            <a:lvl1pPr>
              <a:defRPr sz="1800">
                <a:solidFill>
                  <a:srgbClr val="383838"/>
                </a:solidFill>
              </a:defRPr>
            </a:lvl1pPr>
            <a:lvl2pPr>
              <a:defRPr sz="18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57201" y="1503342"/>
            <a:ext cx="3848100" cy="4199830"/>
          </a:xfrm>
        </p:spPr>
        <p:txBody>
          <a:bodyPr/>
          <a:lstStyle>
            <a:lvl1pPr>
              <a:defRPr sz="1800">
                <a:solidFill>
                  <a:srgbClr val="383838"/>
                </a:solidFill>
              </a:defRPr>
            </a:lvl1pPr>
            <a:lvl2pPr>
              <a:defRPr sz="18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E08971C-257A-4E88-ACC7-F6EA2411CB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210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1525817"/>
            <a:ext cx="4049205" cy="2160253"/>
          </a:xfrm>
        </p:spPr>
        <p:txBody>
          <a:bodyPr/>
          <a:lstStyle>
            <a:lvl1pPr>
              <a:defRPr sz="1800">
                <a:solidFill>
                  <a:srgbClr val="383838"/>
                </a:solidFill>
              </a:defRPr>
            </a:lvl1pPr>
            <a:lvl2pPr>
              <a:defRPr sz="18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3856502"/>
            <a:ext cx="4049205" cy="2195047"/>
          </a:xfrm>
        </p:spPr>
        <p:txBody>
          <a:bodyPr/>
          <a:lstStyle>
            <a:lvl1pPr>
              <a:defRPr sz="1800">
                <a:solidFill>
                  <a:srgbClr val="383838"/>
                </a:solidFill>
              </a:defRPr>
            </a:lvl1pPr>
            <a:lvl2pPr>
              <a:defRPr sz="18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2" y="1525817"/>
            <a:ext cx="4049903" cy="2160253"/>
          </a:xfrm>
        </p:spPr>
        <p:txBody>
          <a:bodyPr/>
          <a:lstStyle>
            <a:lvl1pPr>
              <a:defRPr sz="1800">
                <a:solidFill>
                  <a:srgbClr val="383838"/>
                </a:solidFill>
              </a:defRPr>
            </a:lvl1pPr>
            <a:lvl2pPr>
              <a:defRPr sz="18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57202" y="3856503"/>
            <a:ext cx="4049903" cy="2195047"/>
          </a:xfrm>
        </p:spPr>
        <p:txBody>
          <a:bodyPr/>
          <a:lstStyle>
            <a:lvl1pPr>
              <a:defRPr sz="1800">
                <a:solidFill>
                  <a:srgbClr val="383838"/>
                </a:solidFill>
              </a:defRPr>
            </a:lvl1pPr>
            <a:lvl2pPr>
              <a:defRPr sz="1800">
                <a:solidFill>
                  <a:srgbClr val="383838"/>
                </a:solidFill>
              </a:defRPr>
            </a:lvl2pPr>
            <a:lvl3pPr>
              <a:defRPr sz="1800">
                <a:solidFill>
                  <a:srgbClr val="383838"/>
                </a:solidFill>
              </a:defRPr>
            </a:lvl3pPr>
            <a:lvl4pPr>
              <a:defRPr sz="1800">
                <a:solidFill>
                  <a:srgbClr val="383838"/>
                </a:solidFill>
              </a:defRPr>
            </a:lvl4pPr>
            <a:lvl5pPr>
              <a:defRPr sz="1800">
                <a:solidFill>
                  <a:srgbClr val="383838"/>
                </a:solidFill>
              </a:defRPr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16//06/2014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C48785C-234B-41CF-B164-B91619E4998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8295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19625" y="63500"/>
            <a:ext cx="40655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06538"/>
            <a:ext cx="8228013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rgbClr val="383838"/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r>
              <a:rPr lang="fr-FR"/>
              <a:t>Confidentiel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rgbClr val="383838"/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r>
              <a:rPr lang="fr-FR"/>
              <a:t>16//06/2014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rgbClr val="383838"/>
                </a:solidFill>
                <a:cs typeface="Arial" panose="020B060402020202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04193EE6-97C0-4398-8BE6-3CA9B9588978}" type="slidenum">
              <a:rPr lang="fr-FR" altLang="fr-FR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248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000" kern="1200">
          <a:solidFill>
            <a:schemeClr val="bg1"/>
          </a:solidFill>
          <a:latin typeface="Arial"/>
          <a:ea typeface="MS PGothic" panose="020B0600070205080204" pitchFamily="34" charset="-128"/>
          <a:cs typeface="Arial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anose="020B0600070205080204" pitchFamily="34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anose="020B0600070205080204" pitchFamily="34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anose="020B0600070205080204" pitchFamily="34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MS PGothic" panose="020B0600070205080204" pitchFamily="34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200" kern="1200">
          <a:solidFill>
            <a:srgbClr val="383838"/>
          </a:solidFill>
          <a:latin typeface="Arial"/>
          <a:ea typeface="MS PGothic" panose="020B0600070205080204" pitchFamily="34" charset="-128"/>
          <a:cs typeface="Arial"/>
        </a:defRPr>
      </a:lvl1pPr>
      <a:lvl2pPr marL="692150" indent="-342900" algn="l" rtl="0" eaLnBrk="1" fontAlgn="base" hangingPunct="1">
        <a:spcBef>
          <a:spcPts val="600"/>
        </a:spcBef>
        <a:spcAft>
          <a:spcPct val="0"/>
        </a:spcAft>
        <a:buClr>
          <a:srgbClr val="FF666A"/>
        </a:buClr>
        <a:buSzPct val="90000"/>
        <a:buFont typeface="Arial" panose="020B0604020202020204" pitchFamily="34" charset="0"/>
        <a:buChar char="•"/>
        <a:defRPr sz="2000" kern="1200">
          <a:solidFill>
            <a:srgbClr val="383838"/>
          </a:solidFill>
          <a:latin typeface="Arial"/>
          <a:ea typeface="MS PGothic" panose="020B0600070205080204" pitchFamily="34" charset="-128"/>
          <a:cs typeface="Arial"/>
        </a:defRPr>
      </a:lvl2pPr>
      <a:lvl3pPr marL="971550" indent="-2857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rgbClr val="383838"/>
          </a:solidFill>
          <a:latin typeface="Arial"/>
          <a:ea typeface="MS PGothic" panose="020B0600070205080204" pitchFamily="34" charset="-128"/>
          <a:cs typeface="Arial"/>
        </a:defRPr>
      </a:lvl3pPr>
      <a:lvl4pPr marL="1320800" indent="-285750" algn="l" rtl="0" eaLnBrk="1" fontAlgn="base" hangingPunct="1">
        <a:spcBef>
          <a:spcPts val="600"/>
        </a:spcBef>
        <a:spcAft>
          <a:spcPct val="0"/>
        </a:spcAft>
        <a:buClr>
          <a:srgbClr val="FF666A"/>
        </a:buClr>
        <a:buSzPct val="90000"/>
        <a:buFont typeface="Arial" panose="020B0604020202020204" pitchFamily="34" charset="0"/>
        <a:buChar char="•"/>
        <a:defRPr kern="1200">
          <a:solidFill>
            <a:srgbClr val="383838"/>
          </a:solidFill>
          <a:latin typeface="Arial"/>
          <a:ea typeface="MS PGothic" panose="020B0600070205080204" pitchFamily="34" charset="-128"/>
          <a:cs typeface="Arial"/>
        </a:defRPr>
      </a:lvl4pPr>
      <a:lvl5pPr marL="1657350" indent="-2857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rgbClr val="383838"/>
          </a:solidFill>
          <a:latin typeface="Arial"/>
          <a:ea typeface="MS PGothic" panose="020B0600070205080204" pitchFamily="34" charset="-128"/>
          <a:cs typeface="Arial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ditech.com.br/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9"/>
          <p:cNvCxnSpPr/>
          <p:nvPr/>
        </p:nvCxnSpPr>
        <p:spPr>
          <a:xfrm>
            <a:off x="2378320" y="1773238"/>
            <a:ext cx="6765680" cy="11112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1979736" y="1187450"/>
            <a:ext cx="543657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/>
              <a:t> </a:t>
            </a:r>
            <a:r>
              <a:rPr lang="fr-FR" altLang="fr-FR" b="1" i="1"/>
              <a:t>ENGENHARIA MULTI-SETORES</a:t>
            </a:r>
            <a:endParaRPr lang="fr-FR" altLang="fr-FR">
              <a:latin typeface="Arial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A27D8-B5B6-4E80-8CA4-C376A0E9C18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7" name="ZoneTexte 9"/>
          <p:cNvSpPr txBox="1">
            <a:spLocks noChangeArrowheads="1"/>
          </p:cNvSpPr>
          <p:nvPr/>
        </p:nvSpPr>
        <p:spPr bwMode="auto">
          <a:xfrm>
            <a:off x="3530112" y="5037139"/>
            <a:ext cx="3168162" cy="1055687"/>
          </a:xfrm>
          <a:prstGeom prst="rect">
            <a:avLst/>
          </a:prstGeom>
          <a:ln w="12700"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5662" tIns="42829" rIns="85662" bIns="42829">
            <a:spAutoFit/>
          </a:bodyPr>
          <a:lstStyle/>
          <a:p>
            <a:pPr algn="ctr">
              <a:defRPr/>
            </a:pPr>
            <a:r>
              <a:rPr lang="en-GB" b="1" dirty="0">
                <a:hlinkClick r:id="rId3"/>
              </a:rPr>
              <a:t>www.soditech.com.br</a:t>
            </a:r>
            <a:endParaRPr lang="en-GB" b="1" dirty="0"/>
          </a:p>
          <a:p>
            <a:pPr algn="ctr">
              <a:defRPr/>
            </a:pPr>
            <a:r>
              <a:rPr lang="fr-FR" sz="1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+ 55 (41) 36 16 87 88</a:t>
            </a:r>
          </a:p>
          <a:p>
            <a:pPr algn="ctr">
              <a:defRPr/>
            </a:pPr>
            <a:r>
              <a:rPr lang="fr-FR" sz="1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+55 (12) 33 07 63 97</a:t>
            </a:r>
          </a:p>
          <a:p>
            <a:pPr algn="ctr">
              <a:defRPr/>
            </a:pPr>
            <a:endParaRPr lang="en-GB" sz="1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1258766" y="2636839"/>
            <a:ext cx="2254080" cy="134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662" tIns="42829" rIns="85662" bIns="42829">
            <a:spAutoFit/>
          </a:bodyPr>
          <a:lstStyle>
            <a:lvl1pPr defTabSz="708025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708025" algn="l"/>
                <a:tab pos="1416050" algn="l"/>
                <a:tab pos="2127250" algn="l"/>
                <a:tab pos="2836863" algn="l"/>
                <a:tab pos="3548063" algn="l"/>
                <a:tab pos="4256088" algn="l"/>
                <a:tab pos="4965700" algn="l"/>
                <a:tab pos="5675313" algn="l"/>
                <a:tab pos="6383338" algn="l"/>
                <a:tab pos="7096125" algn="l"/>
                <a:tab pos="780415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08025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708025" algn="l"/>
                <a:tab pos="1416050" algn="l"/>
                <a:tab pos="2127250" algn="l"/>
                <a:tab pos="2836863" algn="l"/>
                <a:tab pos="3548063" algn="l"/>
                <a:tab pos="4256088" algn="l"/>
                <a:tab pos="4965700" algn="l"/>
                <a:tab pos="5675313" algn="l"/>
                <a:tab pos="6383338" algn="l"/>
                <a:tab pos="7096125" algn="l"/>
                <a:tab pos="780415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08025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0" algn="l"/>
                <a:tab pos="708025" algn="l"/>
                <a:tab pos="1416050" algn="l"/>
                <a:tab pos="2127250" algn="l"/>
                <a:tab pos="2836863" algn="l"/>
                <a:tab pos="3548063" algn="l"/>
                <a:tab pos="4256088" algn="l"/>
                <a:tab pos="4965700" algn="l"/>
                <a:tab pos="5675313" algn="l"/>
                <a:tab pos="6383338" algn="l"/>
                <a:tab pos="7096125" algn="l"/>
                <a:tab pos="780415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08025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0" algn="l"/>
                <a:tab pos="708025" algn="l"/>
                <a:tab pos="1416050" algn="l"/>
                <a:tab pos="2127250" algn="l"/>
                <a:tab pos="2836863" algn="l"/>
                <a:tab pos="3548063" algn="l"/>
                <a:tab pos="4256088" algn="l"/>
                <a:tab pos="4965700" algn="l"/>
                <a:tab pos="5675313" algn="l"/>
                <a:tab pos="6383338" algn="l"/>
                <a:tab pos="7096125" algn="l"/>
                <a:tab pos="78041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08025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0" algn="l"/>
                <a:tab pos="708025" algn="l"/>
                <a:tab pos="1416050" algn="l"/>
                <a:tab pos="2127250" algn="l"/>
                <a:tab pos="2836863" algn="l"/>
                <a:tab pos="3548063" algn="l"/>
                <a:tab pos="4256088" algn="l"/>
                <a:tab pos="4965700" algn="l"/>
                <a:tab pos="5675313" algn="l"/>
                <a:tab pos="6383338" algn="l"/>
                <a:tab pos="7096125" algn="l"/>
                <a:tab pos="78041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708025" algn="l"/>
                <a:tab pos="1416050" algn="l"/>
                <a:tab pos="2127250" algn="l"/>
                <a:tab pos="2836863" algn="l"/>
                <a:tab pos="3548063" algn="l"/>
                <a:tab pos="4256088" algn="l"/>
                <a:tab pos="4965700" algn="l"/>
                <a:tab pos="5675313" algn="l"/>
                <a:tab pos="6383338" algn="l"/>
                <a:tab pos="7096125" algn="l"/>
                <a:tab pos="78041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708025" algn="l"/>
                <a:tab pos="1416050" algn="l"/>
                <a:tab pos="2127250" algn="l"/>
                <a:tab pos="2836863" algn="l"/>
                <a:tab pos="3548063" algn="l"/>
                <a:tab pos="4256088" algn="l"/>
                <a:tab pos="4965700" algn="l"/>
                <a:tab pos="5675313" algn="l"/>
                <a:tab pos="6383338" algn="l"/>
                <a:tab pos="7096125" algn="l"/>
                <a:tab pos="78041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708025" algn="l"/>
                <a:tab pos="1416050" algn="l"/>
                <a:tab pos="2127250" algn="l"/>
                <a:tab pos="2836863" algn="l"/>
                <a:tab pos="3548063" algn="l"/>
                <a:tab pos="4256088" algn="l"/>
                <a:tab pos="4965700" algn="l"/>
                <a:tab pos="5675313" algn="l"/>
                <a:tab pos="6383338" algn="l"/>
                <a:tab pos="7096125" algn="l"/>
                <a:tab pos="78041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0" algn="l"/>
                <a:tab pos="708025" algn="l"/>
                <a:tab pos="1416050" algn="l"/>
                <a:tab pos="2127250" algn="l"/>
                <a:tab pos="2836863" algn="l"/>
                <a:tab pos="3548063" algn="l"/>
                <a:tab pos="4256088" algn="l"/>
                <a:tab pos="4965700" algn="l"/>
                <a:tab pos="5675313" algn="l"/>
                <a:tab pos="6383338" algn="l"/>
                <a:tab pos="7096125" algn="l"/>
                <a:tab pos="78041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spcAft>
                <a:spcPts val="563"/>
              </a:spcAft>
              <a:buClr>
                <a:srgbClr val="63869D"/>
              </a:buClr>
              <a:buFontTx/>
              <a:buNone/>
            </a:pPr>
            <a:r>
              <a:rPr lang="en-GB" altLang="fr-FR" sz="1800" b="1">
                <a:solidFill>
                  <a:srgbClr val="63869D"/>
                </a:solidFill>
              </a:rPr>
              <a:t>GESTÃO DE PROJETOS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563"/>
              </a:spcAft>
              <a:buClr>
                <a:srgbClr val="63869D"/>
              </a:buClr>
              <a:buFontTx/>
              <a:buNone/>
            </a:pPr>
            <a:r>
              <a:rPr lang="en-GB" altLang="fr-FR" sz="1800" b="1">
                <a:solidFill>
                  <a:srgbClr val="63869D"/>
                </a:solidFill>
              </a:rPr>
              <a:t>EXPERTISE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563"/>
              </a:spcAft>
              <a:buClr>
                <a:srgbClr val="63869D"/>
              </a:buClr>
              <a:buFontTx/>
              <a:buNone/>
            </a:pPr>
            <a:r>
              <a:rPr lang="en-GB" altLang="fr-FR" sz="1800" b="1">
                <a:solidFill>
                  <a:srgbClr val="63869D"/>
                </a:solidFill>
              </a:rPr>
              <a:t>ANÁLISE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563"/>
              </a:spcAft>
              <a:buClr>
                <a:srgbClr val="63869D"/>
              </a:buClr>
              <a:buFontTx/>
              <a:buNone/>
            </a:pPr>
            <a:r>
              <a:rPr lang="en-GB" altLang="fr-FR" sz="1800" b="1">
                <a:solidFill>
                  <a:srgbClr val="63869D"/>
                </a:solidFill>
              </a:rPr>
              <a:t>DESENVOLVIMENTO </a:t>
            </a:r>
            <a:endParaRPr lang="fr-FR" altLang="fr-FR" sz="1800" b="1">
              <a:solidFill>
                <a:srgbClr val="63869D"/>
              </a:solidFill>
            </a:endParaRPr>
          </a:p>
        </p:txBody>
      </p:sp>
      <p:sp>
        <p:nvSpPr>
          <p:cNvPr id="3079" name="ZoneTexte 1"/>
          <p:cNvSpPr txBox="1">
            <a:spLocks noChangeArrowheads="1"/>
          </p:cNvSpPr>
          <p:nvPr/>
        </p:nvSpPr>
        <p:spPr bwMode="auto">
          <a:xfrm>
            <a:off x="6141428" y="2590775"/>
            <a:ext cx="2102826" cy="17023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662" tIns="42829" rIns="85662" bIns="42829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1500" b="1" dirty="0" err="1">
                <a:latin typeface="Arial" pitchFamily="34" charset="0"/>
              </a:rPr>
              <a:t>Automotivo</a:t>
            </a:r>
            <a:endParaRPr lang="fr-FR" altLang="fr-FR" sz="1500" b="1" dirty="0">
              <a:latin typeface="Arial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1500" b="1" dirty="0" err="1">
                <a:latin typeface="Arial" pitchFamily="34" charset="0"/>
              </a:rPr>
              <a:t>Aeronáutico</a:t>
            </a:r>
            <a:endParaRPr lang="fr-FR" altLang="fr-FR" sz="1500" b="1" dirty="0">
              <a:latin typeface="Arial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1500" b="1" dirty="0" err="1" smtClean="0">
                <a:latin typeface="Arial" pitchFamily="34" charset="0"/>
              </a:rPr>
              <a:t>Energia</a:t>
            </a:r>
            <a:endParaRPr lang="fr-FR" altLang="fr-FR" sz="1500" b="1" dirty="0">
              <a:latin typeface="Arial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1500" b="1" dirty="0" err="1">
                <a:latin typeface="Arial" pitchFamily="34" charset="0"/>
              </a:rPr>
              <a:t>Espaço</a:t>
            </a:r>
            <a:endParaRPr lang="fr-FR" altLang="fr-FR" sz="1500" b="1" dirty="0">
              <a:latin typeface="Arial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1500" b="1" dirty="0" err="1">
                <a:latin typeface="Arial" pitchFamily="34" charset="0"/>
              </a:rPr>
              <a:t>Engenharia</a:t>
            </a:r>
            <a:r>
              <a:rPr lang="fr-FR" altLang="fr-FR" sz="1500" b="1" dirty="0">
                <a:latin typeface="Arial" pitchFamily="34" charset="0"/>
              </a:rPr>
              <a:t> Civil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1500" b="1" dirty="0" err="1">
                <a:latin typeface="Arial" pitchFamily="34" charset="0"/>
              </a:rPr>
              <a:t>Indústria</a:t>
            </a:r>
            <a:endParaRPr lang="fr-FR" altLang="fr-FR" sz="1500" dirty="0">
              <a:latin typeface="Arial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fr-FR" altLang="fr-FR" sz="1500" dirty="0">
              <a:latin typeface="Arial" pitchFamily="34" charset="0"/>
            </a:endParaRPr>
          </a:p>
        </p:txBody>
      </p:sp>
      <p:graphicFrame>
        <p:nvGraphicFramePr>
          <p:cNvPr id="3080" name="Objeto 2"/>
          <p:cNvGraphicFramePr>
            <a:graphicFrameLocks noChangeAspect="1"/>
          </p:cNvGraphicFramePr>
          <p:nvPr/>
        </p:nvGraphicFramePr>
        <p:xfrm>
          <a:off x="3889131" y="2073275"/>
          <a:ext cx="2491154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hoto" r:id="rId4" imgW="3156894" imgH="3156894" progId="StaticMetafile">
                  <p:embed/>
                </p:oleObj>
              </mc:Choice>
              <mc:Fallback>
                <p:oleObj name="Photo" r:id="rId4" imgW="3156894" imgH="3156894" progId="StaticMetafil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131" y="2073275"/>
                        <a:ext cx="2491154" cy="292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83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99AAD-7B18-473F-B849-674A9128722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1846384" y="1412876"/>
            <a:ext cx="4919297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SzPct val="115000"/>
              <a:buFont typeface="Wingdings" pitchFamily="2" charset="2"/>
              <a:buNone/>
            </a:pPr>
            <a:r>
              <a:rPr lang="fr-FR" altLang="fr-FR" sz="1800" b="1">
                <a:latin typeface="Arial" pitchFamily="34" charset="0"/>
              </a:rPr>
              <a:t>Soluções Globais para: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fr-FR" altLang="fr-FR" sz="1800" b="1">
                <a:solidFill>
                  <a:schemeClr val="accent2"/>
                </a:solidFill>
                <a:latin typeface="Arial" pitchFamily="34" charset="0"/>
              </a:rPr>
              <a:t>Concepção de novos projetos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fr-FR" altLang="fr-FR" sz="1800" b="1">
                <a:solidFill>
                  <a:schemeClr val="accent2"/>
                </a:solidFill>
                <a:latin typeface="Arial" pitchFamily="34" charset="0"/>
              </a:rPr>
              <a:t>Nacionalização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fr-FR" altLang="fr-FR" sz="1800" b="1">
                <a:solidFill>
                  <a:schemeClr val="accent2"/>
                </a:solidFill>
                <a:latin typeface="Arial" pitchFamily="34" charset="0"/>
              </a:rPr>
              <a:t>Industrialização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fr-FR" altLang="fr-FR" sz="1800" b="1">
                <a:solidFill>
                  <a:schemeClr val="accent2"/>
                </a:solidFill>
                <a:latin typeface="Arial" pitchFamily="34" charset="0"/>
              </a:rPr>
              <a:t>Acompanhamento de Projeto 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561158" y="188640"/>
            <a:ext cx="5489748" cy="38846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79903" tIns="39952" rIns="79903" bIns="39952">
            <a:spAutoFit/>
          </a:bodyPr>
          <a:lstStyle/>
          <a:p>
            <a:pPr defTabSz="793750" eaLnBrk="0" hangingPunct="0">
              <a:defRPr/>
            </a:pPr>
            <a:r>
              <a:rPr lang="fr-FR" sz="20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SODITECH: Solução Global em Engenharia </a:t>
            </a:r>
          </a:p>
        </p:txBody>
      </p:sp>
      <p:sp>
        <p:nvSpPr>
          <p:cNvPr id="4101" name="AutoShape 2"/>
          <p:cNvSpPr>
            <a:spLocks noChangeArrowheads="1"/>
          </p:cNvSpPr>
          <p:nvPr/>
        </p:nvSpPr>
        <p:spPr bwMode="auto">
          <a:xfrm>
            <a:off x="915866" y="3860800"/>
            <a:ext cx="6594231" cy="6985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8CE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991F00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>
                <a:latin typeface="Arial" pitchFamily="34" charset="0"/>
              </a:rPr>
              <a:t>	FOCO: Custo, Qualidade, Prazo</a:t>
            </a:r>
            <a:endParaRPr lang="pt-BR" altLang="fr-FR" sz="2400">
              <a:latin typeface="Arial" pitchFamily="34" charset="0"/>
            </a:endParaRPr>
          </a:p>
        </p:txBody>
      </p:sp>
      <p:sp>
        <p:nvSpPr>
          <p:cNvPr id="7" name="Seta para baixo 6"/>
          <p:cNvSpPr/>
          <p:nvPr/>
        </p:nvSpPr>
        <p:spPr bwMode="auto">
          <a:xfrm>
            <a:off x="3707424" y="4724400"/>
            <a:ext cx="1063869" cy="649288"/>
          </a:xfrm>
          <a:prstGeom prst="downArrow">
            <a:avLst>
              <a:gd name="adj1" fmla="val 50000"/>
              <a:gd name="adj2" fmla="val 51987"/>
            </a:avLst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103" name="AutoShape 2"/>
          <p:cNvSpPr>
            <a:spLocks noChangeArrowheads="1"/>
          </p:cNvSpPr>
          <p:nvPr/>
        </p:nvSpPr>
        <p:spPr bwMode="auto">
          <a:xfrm>
            <a:off x="2312378" y="5516563"/>
            <a:ext cx="3855427" cy="576262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FD8CE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ffectLst>
            <a:prstShdw prst="shdw17" dist="17961" dir="2700000">
              <a:srgbClr val="991F00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Arial" pitchFamily="34" charset="0"/>
              </a:rPr>
              <a:t>Satisfação CLIENTE</a:t>
            </a:r>
            <a:endParaRPr lang="pt-BR" altLang="fr-FR" sz="2400" b="1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4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E4BEF-A736-4C37-8CE6-8588F46AF219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03648" y="98664"/>
            <a:ext cx="5239680" cy="35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9903" tIns="39952" rIns="79903" bIns="39952">
            <a:spAutoFit/>
          </a:bodyPr>
          <a:lstStyle/>
          <a:p>
            <a:pPr>
              <a:defRPr/>
            </a:pPr>
            <a:r>
              <a:rPr lang="fr-FR" b="1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Principais</a:t>
            </a:r>
            <a:r>
              <a:rPr lang="fr-FR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Clientes da SODITECH no Mercosul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757604" y="1143000"/>
            <a:ext cx="8932985" cy="191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>
            <a:lvl1pPr marL="377825" indent="-377825" defTabSz="793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fr-FR" altLang="fr-FR" sz="1400" b="1" dirty="0">
                <a:latin typeface="Arial" pitchFamily="34" charset="0"/>
              </a:rPr>
              <a:t>RENAULT/NISSAN, PEUGEOT-CITRÖEN, VOLKSWAGEN, MAN, VOLVO,BOSCH, FAURECIA</a:t>
            </a:r>
            <a:r>
              <a:rPr lang="fr-FR" altLang="fr-FR" sz="1400" b="1" dirty="0" smtClean="0">
                <a:latin typeface="Arial" pitchFamily="34" charset="0"/>
              </a:rPr>
              <a:t>,</a:t>
            </a:r>
          </a:p>
          <a:p>
            <a:pPr marL="0" indent="0">
              <a:lnSpc>
                <a:spcPct val="170000"/>
              </a:lnSpc>
              <a:spcBef>
                <a:spcPct val="0"/>
              </a:spcBef>
              <a:buSzPct val="115000"/>
              <a:buNone/>
            </a:pPr>
            <a:r>
              <a:rPr lang="fr-FR" altLang="fr-FR" sz="1400" b="1" dirty="0" smtClean="0">
                <a:latin typeface="Arial" pitchFamily="34" charset="0"/>
              </a:rPr>
              <a:t>NEMAK, TUPY</a:t>
            </a:r>
            <a:r>
              <a:rPr lang="fr-FR" altLang="fr-FR" sz="1400" b="1" dirty="0">
                <a:latin typeface="Arial" pitchFamily="34" charset="0"/>
              </a:rPr>
              <a:t>, ALUSUR,WHB, WESTAFLEX, MAGNETI-MARELLI, SAINT GOBAIN,</a:t>
            </a:r>
          </a:p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fr-FR" altLang="fr-FR" sz="1400" b="1" dirty="0">
                <a:latin typeface="Arial" pitchFamily="34" charset="0"/>
              </a:rPr>
              <a:t>EMBRAER, LATECOERE, HELIBRAS, IPE/PLANAIR </a:t>
            </a:r>
          </a:p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fr-FR" altLang="fr-FR" sz="1400" b="1" dirty="0">
                <a:latin typeface="Arial" pitchFamily="34" charset="0"/>
              </a:rPr>
              <a:t>ALSTOM, TECSIS, COPEL, SANEPAR </a:t>
            </a:r>
            <a:r>
              <a:rPr lang="fr-FR" altLang="fr-FR" sz="1400" b="1" dirty="0" smtClean="0">
                <a:latin typeface="Arial" pitchFamily="34" charset="0"/>
              </a:rPr>
              <a:t>e PETROBRÁS</a:t>
            </a:r>
            <a:r>
              <a:rPr lang="fr-FR" altLang="fr-FR" sz="1400" b="1" dirty="0">
                <a:latin typeface="Arial" pitchFamily="34" charset="0"/>
              </a:rPr>
              <a:t>, </a:t>
            </a:r>
          </a:p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fr-FR" altLang="fr-FR" sz="1400" b="1" dirty="0">
                <a:latin typeface="Arial" pitchFamily="34" charset="0"/>
              </a:rPr>
              <a:t>SODITECH SA para RENAULT, THALES, ALCATEL SPACE, SAFRAN</a:t>
            </a:r>
          </a:p>
        </p:txBody>
      </p:sp>
      <p:pic>
        <p:nvPicPr>
          <p:cNvPr id="512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577" y="3500438"/>
            <a:ext cx="6317274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6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à coins arrondis 108"/>
          <p:cNvSpPr/>
          <p:nvPr/>
        </p:nvSpPr>
        <p:spPr>
          <a:xfrm>
            <a:off x="2675792" y="1982788"/>
            <a:ext cx="2262554" cy="4419600"/>
          </a:xfrm>
          <a:prstGeom prst="roundRect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cxnSp>
        <p:nvCxnSpPr>
          <p:cNvPr id="59" name="Conector reto 58"/>
          <p:cNvCxnSpPr/>
          <p:nvPr/>
        </p:nvCxnSpPr>
        <p:spPr>
          <a:xfrm>
            <a:off x="2667000" y="2544764"/>
            <a:ext cx="5382358" cy="158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149" name="Grouper 46"/>
          <p:cNvGrpSpPr>
            <a:grpSpLocks/>
          </p:cNvGrpSpPr>
          <p:nvPr/>
        </p:nvGrpSpPr>
        <p:grpSpPr bwMode="auto">
          <a:xfrm>
            <a:off x="613997" y="1938338"/>
            <a:ext cx="1595803" cy="514350"/>
            <a:chOff x="2116504" y="652689"/>
            <a:chExt cx="833034" cy="520646"/>
          </a:xfrm>
        </p:grpSpPr>
        <p:sp>
          <p:nvSpPr>
            <p:cNvPr id="67" name="Rectangle à coins arrondis 66"/>
            <p:cNvSpPr/>
            <p:nvPr/>
          </p:nvSpPr>
          <p:spPr>
            <a:xfrm>
              <a:off x="2116504" y="652689"/>
              <a:ext cx="833034" cy="5206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8" name="Rectangle 67"/>
            <p:cNvSpPr/>
            <p:nvPr/>
          </p:nvSpPr>
          <p:spPr>
            <a:xfrm>
              <a:off x="2131803" y="667151"/>
              <a:ext cx="802436" cy="491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15240" rIns="2286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/>
                <a:t>Automotiva</a:t>
              </a:r>
              <a:endParaRPr lang="en-US" sz="1200" dirty="0"/>
            </a:p>
          </p:txBody>
        </p:sp>
      </p:grpSp>
      <p:grpSp>
        <p:nvGrpSpPr>
          <p:cNvPr id="6150" name="Grouper 47"/>
          <p:cNvGrpSpPr>
            <a:grpSpLocks/>
          </p:cNvGrpSpPr>
          <p:nvPr/>
        </p:nvGrpSpPr>
        <p:grpSpPr bwMode="auto">
          <a:xfrm>
            <a:off x="613997" y="2589213"/>
            <a:ext cx="1595803" cy="514350"/>
            <a:chOff x="2116504" y="1303497"/>
            <a:chExt cx="833034" cy="520646"/>
          </a:xfrm>
        </p:grpSpPr>
        <p:sp>
          <p:nvSpPr>
            <p:cNvPr id="65" name="Rectangle à coins arrondis 64"/>
            <p:cNvSpPr/>
            <p:nvPr/>
          </p:nvSpPr>
          <p:spPr>
            <a:xfrm>
              <a:off x="2116504" y="1303497"/>
              <a:ext cx="833034" cy="5206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6" name="Rectangle 65"/>
            <p:cNvSpPr/>
            <p:nvPr/>
          </p:nvSpPr>
          <p:spPr>
            <a:xfrm>
              <a:off x="2131803" y="1317959"/>
              <a:ext cx="802436" cy="491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15240" rIns="2286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/>
                <a:t>Aeronáutica</a:t>
              </a:r>
            </a:p>
          </p:txBody>
        </p:sp>
      </p:grpSp>
      <p:grpSp>
        <p:nvGrpSpPr>
          <p:cNvPr id="6151" name="Grouper 48"/>
          <p:cNvGrpSpPr>
            <a:grpSpLocks/>
          </p:cNvGrpSpPr>
          <p:nvPr/>
        </p:nvGrpSpPr>
        <p:grpSpPr bwMode="auto">
          <a:xfrm>
            <a:off x="613997" y="3240088"/>
            <a:ext cx="1595803" cy="514350"/>
            <a:chOff x="2116504" y="1954304"/>
            <a:chExt cx="833034" cy="520646"/>
          </a:xfrm>
        </p:grpSpPr>
        <p:sp>
          <p:nvSpPr>
            <p:cNvPr id="63" name="Rectangle à coins arrondis 62"/>
            <p:cNvSpPr/>
            <p:nvPr/>
          </p:nvSpPr>
          <p:spPr>
            <a:xfrm>
              <a:off x="2116504" y="1954304"/>
              <a:ext cx="833034" cy="5206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2131803" y="1968766"/>
              <a:ext cx="802436" cy="491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15240" rIns="2286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/>
                <a:t>Defensa</a:t>
              </a:r>
            </a:p>
          </p:txBody>
        </p:sp>
      </p:grpSp>
      <p:grpSp>
        <p:nvGrpSpPr>
          <p:cNvPr id="6152" name="Grouper 49"/>
          <p:cNvGrpSpPr>
            <a:grpSpLocks/>
          </p:cNvGrpSpPr>
          <p:nvPr/>
        </p:nvGrpSpPr>
        <p:grpSpPr bwMode="auto">
          <a:xfrm>
            <a:off x="613997" y="3890963"/>
            <a:ext cx="1595803" cy="514350"/>
            <a:chOff x="2116504" y="2605112"/>
            <a:chExt cx="833034" cy="520646"/>
          </a:xfrm>
        </p:grpSpPr>
        <p:sp>
          <p:nvSpPr>
            <p:cNvPr id="61" name="Rectangle à coins arrondis 60"/>
            <p:cNvSpPr/>
            <p:nvPr/>
          </p:nvSpPr>
          <p:spPr>
            <a:xfrm>
              <a:off x="2116504" y="2605112"/>
              <a:ext cx="833034" cy="5206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2131803" y="2619574"/>
              <a:ext cx="802436" cy="491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15240" rIns="2286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/>
                <a:t>Engenharia Civil </a:t>
              </a:r>
            </a:p>
          </p:txBody>
        </p:sp>
      </p:grpSp>
      <p:grpSp>
        <p:nvGrpSpPr>
          <p:cNvPr id="6153" name="Grouper 50"/>
          <p:cNvGrpSpPr>
            <a:grpSpLocks/>
          </p:cNvGrpSpPr>
          <p:nvPr/>
        </p:nvGrpSpPr>
        <p:grpSpPr bwMode="auto">
          <a:xfrm>
            <a:off x="613997" y="4541838"/>
            <a:ext cx="1595803" cy="514350"/>
            <a:chOff x="2116504" y="3255920"/>
            <a:chExt cx="833034" cy="520646"/>
          </a:xfrm>
        </p:grpSpPr>
        <p:sp>
          <p:nvSpPr>
            <p:cNvPr id="58" name="Rectangle à coins arrondis 57"/>
            <p:cNvSpPr/>
            <p:nvPr/>
          </p:nvSpPr>
          <p:spPr>
            <a:xfrm>
              <a:off x="2116504" y="3255920"/>
              <a:ext cx="833034" cy="5206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Rectangle 59"/>
            <p:cNvSpPr/>
            <p:nvPr/>
          </p:nvSpPr>
          <p:spPr>
            <a:xfrm>
              <a:off x="2131803" y="3270382"/>
              <a:ext cx="802436" cy="491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15240" rIns="2286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/>
                <a:t>Energia</a:t>
              </a:r>
              <a:endParaRPr lang="en-US" sz="1200" dirty="0"/>
            </a:p>
          </p:txBody>
        </p:sp>
      </p:grpSp>
      <p:grpSp>
        <p:nvGrpSpPr>
          <p:cNvPr id="6154" name="Grouper 51"/>
          <p:cNvGrpSpPr>
            <a:grpSpLocks/>
          </p:cNvGrpSpPr>
          <p:nvPr/>
        </p:nvGrpSpPr>
        <p:grpSpPr bwMode="auto">
          <a:xfrm>
            <a:off x="613997" y="5192713"/>
            <a:ext cx="1595803" cy="514350"/>
            <a:chOff x="2116504" y="3906728"/>
            <a:chExt cx="833034" cy="520646"/>
          </a:xfrm>
        </p:grpSpPr>
        <p:sp>
          <p:nvSpPr>
            <p:cNvPr id="56" name="Rectangle à coins arrondis 55"/>
            <p:cNvSpPr/>
            <p:nvPr/>
          </p:nvSpPr>
          <p:spPr>
            <a:xfrm>
              <a:off x="2116504" y="3906728"/>
              <a:ext cx="833034" cy="5206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Rectangle 56"/>
            <p:cNvSpPr/>
            <p:nvPr/>
          </p:nvSpPr>
          <p:spPr>
            <a:xfrm>
              <a:off x="2131803" y="3921190"/>
              <a:ext cx="802436" cy="491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15240" rIns="2286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/>
                <a:t>Espacial</a:t>
              </a:r>
            </a:p>
          </p:txBody>
        </p:sp>
      </p:grpSp>
      <p:grpSp>
        <p:nvGrpSpPr>
          <p:cNvPr id="6155" name="Grouper 52"/>
          <p:cNvGrpSpPr>
            <a:grpSpLocks/>
          </p:cNvGrpSpPr>
          <p:nvPr/>
        </p:nvGrpSpPr>
        <p:grpSpPr bwMode="auto">
          <a:xfrm>
            <a:off x="613997" y="5843588"/>
            <a:ext cx="1595803" cy="514350"/>
            <a:chOff x="2116504" y="4557536"/>
            <a:chExt cx="833034" cy="520646"/>
          </a:xfrm>
        </p:grpSpPr>
        <p:sp>
          <p:nvSpPr>
            <p:cNvPr id="54" name="Rectangle à coins arrondis 53"/>
            <p:cNvSpPr/>
            <p:nvPr/>
          </p:nvSpPr>
          <p:spPr>
            <a:xfrm>
              <a:off x="2116504" y="4557536"/>
              <a:ext cx="833034" cy="5206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Rectangle 54"/>
            <p:cNvSpPr/>
            <p:nvPr/>
          </p:nvSpPr>
          <p:spPr>
            <a:xfrm>
              <a:off x="2131803" y="4571998"/>
              <a:ext cx="802436" cy="491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2860" tIns="15240" rIns="2286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/>
                <a:t>Indústria</a:t>
              </a:r>
            </a:p>
          </p:txBody>
        </p:sp>
      </p:grpSp>
      <p:cxnSp>
        <p:nvCxnSpPr>
          <p:cNvPr id="96" name="Conector reto 58"/>
          <p:cNvCxnSpPr/>
          <p:nvPr/>
        </p:nvCxnSpPr>
        <p:spPr>
          <a:xfrm>
            <a:off x="2667000" y="3179764"/>
            <a:ext cx="5382358" cy="158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ector reto 58"/>
          <p:cNvCxnSpPr/>
          <p:nvPr/>
        </p:nvCxnSpPr>
        <p:spPr>
          <a:xfrm>
            <a:off x="2667000" y="3814764"/>
            <a:ext cx="5382358" cy="1587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ector reto 58"/>
          <p:cNvCxnSpPr/>
          <p:nvPr/>
        </p:nvCxnSpPr>
        <p:spPr>
          <a:xfrm>
            <a:off x="2667000" y="4451350"/>
            <a:ext cx="5382358" cy="1588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ector reto 58"/>
          <p:cNvCxnSpPr/>
          <p:nvPr/>
        </p:nvCxnSpPr>
        <p:spPr>
          <a:xfrm>
            <a:off x="2667000" y="5721350"/>
            <a:ext cx="5382358" cy="1588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 reto 58"/>
          <p:cNvCxnSpPr/>
          <p:nvPr/>
        </p:nvCxnSpPr>
        <p:spPr>
          <a:xfrm>
            <a:off x="2667000" y="5086350"/>
            <a:ext cx="5382358" cy="1588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Conector reto 58"/>
          <p:cNvCxnSpPr/>
          <p:nvPr/>
        </p:nvCxnSpPr>
        <p:spPr>
          <a:xfrm>
            <a:off x="2667000" y="6356350"/>
            <a:ext cx="5382358" cy="1588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62" name="Rectangle 110"/>
          <p:cNvSpPr>
            <a:spLocks noChangeArrowheads="1"/>
          </p:cNvSpPr>
          <p:nvPr/>
        </p:nvSpPr>
        <p:spPr bwMode="auto">
          <a:xfrm>
            <a:off x="2819401" y="278765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63" name="Rectangle 113"/>
          <p:cNvSpPr>
            <a:spLocks noChangeArrowheads="1"/>
          </p:cNvSpPr>
          <p:nvPr/>
        </p:nvSpPr>
        <p:spPr bwMode="auto">
          <a:xfrm>
            <a:off x="2819401" y="2090739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64" name="Rectangle 138"/>
          <p:cNvSpPr>
            <a:spLocks noChangeArrowheads="1"/>
          </p:cNvSpPr>
          <p:nvPr/>
        </p:nvSpPr>
        <p:spPr bwMode="auto">
          <a:xfrm>
            <a:off x="4334608" y="2090739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65" name="Rectangle 139"/>
          <p:cNvSpPr>
            <a:spLocks noChangeArrowheads="1"/>
          </p:cNvSpPr>
          <p:nvPr/>
        </p:nvSpPr>
        <p:spPr bwMode="auto">
          <a:xfrm>
            <a:off x="5753101" y="2090739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66" name="Rectangle 140"/>
          <p:cNvSpPr>
            <a:spLocks noChangeArrowheads="1"/>
          </p:cNvSpPr>
          <p:nvPr/>
        </p:nvSpPr>
        <p:spPr bwMode="auto">
          <a:xfrm>
            <a:off x="5753101" y="278765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67" name="Rectangle 141"/>
          <p:cNvSpPr>
            <a:spLocks noChangeArrowheads="1"/>
          </p:cNvSpPr>
          <p:nvPr/>
        </p:nvSpPr>
        <p:spPr bwMode="auto">
          <a:xfrm>
            <a:off x="5753101" y="339725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68" name="Rectangle 142"/>
          <p:cNvSpPr>
            <a:spLocks noChangeArrowheads="1"/>
          </p:cNvSpPr>
          <p:nvPr/>
        </p:nvSpPr>
        <p:spPr bwMode="auto">
          <a:xfrm>
            <a:off x="5753101" y="400685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69" name="Rectangle 143"/>
          <p:cNvSpPr>
            <a:spLocks noChangeArrowheads="1"/>
          </p:cNvSpPr>
          <p:nvPr/>
        </p:nvSpPr>
        <p:spPr bwMode="auto">
          <a:xfrm>
            <a:off x="5753101" y="461645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70" name="Rectangle 144"/>
          <p:cNvSpPr>
            <a:spLocks noChangeArrowheads="1"/>
          </p:cNvSpPr>
          <p:nvPr/>
        </p:nvSpPr>
        <p:spPr bwMode="auto">
          <a:xfrm>
            <a:off x="5753101" y="522605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71" name="Rectangle 145"/>
          <p:cNvSpPr>
            <a:spLocks noChangeArrowheads="1"/>
          </p:cNvSpPr>
          <p:nvPr/>
        </p:nvSpPr>
        <p:spPr bwMode="auto">
          <a:xfrm>
            <a:off x="4334608" y="583565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72" name="Rectangle 75"/>
          <p:cNvSpPr>
            <a:spLocks noChangeArrowheads="1"/>
          </p:cNvSpPr>
          <p:nvPr/>
        </p:nvSpPr>
        <p:spPr bwMode="auto">
          <a:xfrm>
            <a:off x="2819401" y="4605339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73" name="Rectangle 77"/>
          <p:cNvSpPr>
            <a:spLocks noChangeArrowheads="1"/>
          </p:cNvSpPr>
          <p:nvPr/>
        </p:nvSpPr>
        <p:spPr bwMode="auto">
          <a:xfrm>
            <a:off x="2819401" y="522605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74" name="Rectangle 78"/>
          <p:cNvSpPr>
            <a:spLocks noChangeArrowheads="1"/>
          </p:cNvSpPr>
          <p:nvPr/>
        </p:nvSpPr>
        <p:spPr bwMode="auto">
          <a:xfrm>
            <a:off x="5753101" y="583565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75" name="Rectangle 80"/>
          <p:cNvSpPr>
            <a:spLocks noChangeArrowheads="1"/>
          </p:cNvSpPr>
          <p:nvPr/>
        </p:nvSpPr>
        <p:spPr bwMode="auto">
          <a:xfrm>
            <a:off x="7253654" y="5214939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6176" name="Rectangle 81"/>
          <p:cNvSpPr>
            <a:spLocks noChangeArrowheads="1"/>
          </p:cNvSpPr>
          <p:nvPr/>
        </p:nvSpPr>
        <p:spPr bwMode="auto">
          <a:xfrm>
            <a:off x="7253654" y="2624139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pic>
        <p:nvPicPr>
          <p:cNvPr id="6177" name="Imagem 101" descr="dernierfi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358" y="1246189"/>
            <a:ext cx="4999892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8" name="Rectangle 77"/>
          <p:cNvSpPr>
            <a:spLocks noChangeArrowheads="1"/>
          </p:cNvSpPr>
          <p:nvPr/>
        </p:nvSpPr>
        <p:spPr bwMode="auto">
          <a:xfrm>
            <a:off x="2819401" y="5843589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Zapf Dingbats"/>
                <a:ea typeface="Zapf Dingbats"/>
                <a:cs typeface="Zapf Dingbats"/>
              </a:rPr>
              <a:t>✔</a:t>
            </a:r>
            <a:endParaRPr lang="fr-FR" altLang="fr-FR" sz="1800">
              <a:latin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420208" y="858838"/>
            <a:ext cx="357880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Univers" pitchFamily="34" charset="0"/>
                <a:cs typeface="Arial" charset="0"/>
              </a:rPr>
              <a:t>ENGENHARIA MULTISETORES</a:t>
            </a:r>
            <a:endParaRPr lang="fr-FR" dirty="0"/>
          </a:p>
        </p:txBody>
      </p:sp>
      <p:sp>
        <p:nvSpPr>
          <p:cNvPr id="6181" name="ZoneTexte 3"/>
          <p:cNvSpPr txBox="1">
            <a:spLocks noChangeArrowheads="1"/>
          </p:cNvSpPr>
          <p:nvPr/>
        </p:nvSpPr>
        <p:spPr bwMode="auto">
          <a:xfrm>
            <a:off x="2844312" y="3963988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>
                <a:latin typeface="Zapf Dingbats"/>
                <a:ea typeface="Zapf Dingbats"/>
                <a:cs typeface="Zapf Dingbats"/>
              </a:rPr>
              <a:t>✔</a:t>
            </a:r>
            <a:endParaRPr lang="fr-FR" altLang="fr-FR"/>
          </a:p>
        </p:txBody>
      </p:sp>
      <p:sp>
        <p:nvSpPr>
          <p:cNvPr id="4" name="Rectangle 3"/>
          <p:cNvSpPr/>
          <p:nvPr/>
        </p:nvSpPr>
        <p:spPr>
          <a:xfrm>
            <a:off x="1642261" y="188640"/>
            <a:ext cx="29049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93750" eaLnBrk="0" hangingPunct="0">
              <a:defRPr/>
            </a:pPr>
            <a:r>
              <a:rPr lang="fr-FR" sz="2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Organização</a:t>
            </a:r>
            <a:r>
              <a:rPr lang="fr-FR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por</a:t>
            </a:r>
            <a:r>
              <a:rPr lang="fr-FR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setor</a:t>
            </a:r>
            <a:endParaRPr lang="fr-FR" sz="20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EB85F-412D-48F0-9237-1F7EEB9BFF37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24254" y="1773239"/>
            <a:ext cx="8932985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03" tIns="39952" rIns="79903" bIns="39952">
            <a:spAutoFit/>
          </a:bodyPr>
          <a:lstStyle>
            <a:lvl1pPr marL="377825" indent="-377825" defTabSz="793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fr-FR" altLang="fr-FR" sz="1400" b="1">
                <a:latin typeface="Arial" pitchFamily="34" charset="0"/>
              </a:rPr>
              <a:t>Engenheiros Mecânicos e Técnicos </a:t>
            </a:r>
            <a:r>
              <a:rPr lang="fr-FR" altLang="fr-FR" sz="1400">
                <a:latin typeface="Arial" pitchFamily="34" charset="0"/>
              </a:rPr>
              <a:t>E</a:t>
            </a:r>
            <a:r>
              <a:rPr lang="fr-FR" altLang="fr-FR" sz="1400" b="1">
                <a:latin typeface="Arial" pitchFamily="34" charset="0"/>
              </a:rPr>
              <a:t>nvolvidos: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fr-FR" altLang="fr-FR" sz="1400" b="1">
              <a:latin typeface="Arial" pitchFamily="34" charset="0"/>
            </a:endParaRPr>
          </a:p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en-GB" altLang="fr-FR" sz="1400" b="1">
                <a:latin typeface="Arial" pitchFamily="34" charset="0"/>
              </a:rPr>
              <a:t>ENGENHARIA PRODUTO (Gestão de projeto, M</a:t>
            </a:r>
            <a:r>
              <a:rPr lang="en-GB" altLang="fr-FR" sz="1400" b="1" i="1">
                <a:latin typeface="Arial" pitchFamily="34" charset="0"/>
              </a:rPr>
              <a:t>anagement</a:t>
            </a:r>
            <a:r>
              <a:rPr lang="en-GB" altLang="fr-FR" sz="1400" b="1">
                <a:latin typeface="Arial" pitchFamily="34" charset="0"/>
              </a:rPr>
              <a:t>, Qualidade)</a:t>
            </a:r>
          </a:p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en-GB" altLang="fr-FR" sz="1400" b="1">
                <a:latin typeface="Arial" pitchFamily="34" charset="0"/>
              </a:rPr>
              <a:t>DESIGN (mecânico &amp; eletrônico)</a:t>
            </a:r>
          </a:p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en-GB" altLang="fr-FR" sz="1400" b="1">
                <a:latin typeface="Arial" pitchFamily="34" charset="0"/>
              </a:rPr>
              <a:t>ANÁLISE (cálculos, ensaios &amp; validações)</a:t>
            </a:r>
          </a:p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en-GB" altLang="fr-FR" sz="1400" b="1">
                <a:latin typeface="Arial" pitchFamily="34" charset="0"/>
              </a:rPr>
              <a:t>ENGENHARIA PROCESSO (Concepção, Montagem, Fabricação)</a:t>
            </a:r>
          </a:p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en-GB" altLang="fr-FR" sz="1400" b="1">
                <a:latin typeface="Arial" pitchFamily="34" charset="0"/>
              </a:rPr>
              <a:t>REDUÇÃO DE CUSTO</a:t>
            </a:r>
          </a:p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en-GB" altLang="fr-FR" sz="1400" b="1">
                <a:latin typeface="Arial" pitchFamily="34" charset="0"/>
              </a:rPr>
              <a:t>LOGISTICA</a:t>
            </a:r>
          </a:p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en-GB" altLang="fr-FR" sz="1400" b="1">
                <a:latin typeface="Arial" pitchFamily="34" charset="0"/>
              </a:rPr>
              <a:t>QUALIDADE (auditoria, pilotagem fornecedor, compras)</a:t>
            </a:r>
          </a:p>
          <a:p>
            <a:pPr>
              <a:lnSpc>
                <a:spcPct val="170000"/>
              </a:lnSpc>
              <a:spcBef>
                <a:spcPct val="0"/>
              </a:spcBef>
              <a:buSzPct val="115000"/>
              <a:buFont typeface="Wingdings" pitchFamily="2" charset="2"/>
              <a:buChar char="q"/>
            </a:pPr>
            <a:r>
              <a:rPr lang="en-GB" altLang="fr-FR" sz="1400" b="1">
                <a:latin typeface="Arial" pitchFamily="34" charset="0"/>
              </a:rPr>
              <a:t>TREINAMENTO (CAD, Toleranciamento Geométrico - GD&amp;T, Metodologias)</a:t>
            </a: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fr-FR" altLang="fr-FR" sz="1400" b="1">
              <a:latin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7664" y="188640"/>
            <a:ext cx="4122387" cy="38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9903" tIns="39952" rIns="79903" bIns="39952">
            <a:spAutoFit/>
          </a:bodyPr>
          <a:lstStyle/>
          <a:p>
            <a:pPr defTabSz="793750" eaLnBrk="0" hangingPunct="0">
              <a:defRPr/>
            </a:pPr>
            <a:r>
              <a:rPr lang="fr-FR" sz="20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Principais</a:t>
            </a:r>
            <a:r>
              <a:rPr lang="fr-FR" sz="20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0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atividades</a:t>
            </a:r>
            <a:r>
              <a:rPr lang="fr-FR" sz="20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 BRASIL</a:t>
            </a:r>
          </a:p>
        </p:txBody>
      </p:sp>
    </p:spTree>
    <p:extLst>
      <p:ext uri="{BB962C8B-B14F-4D97-AF65-F5344CB8AC3E}">
        <p14:creationId xmlns:p14="http://schemas.microsoft.com/office/powerpoint/2010/main" val="28947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Confidentiel</a:t>
            </a:r>
            <a:endParaRPr lang="fr-FR"/>
          </a:p>
        </p:txBody>
      </p:sp>
      <p:sp>
        <p:nvSpPr>
          <p:cNvPr id="3" name="Espace réservé de la date 2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100" b="1" kern="1200" smtClean="0">
                <a:solidFill>
                  <a:srgbClr val="383838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Confidentiel</a:t>
            </a:r>
            <a:endParaRPr lang="fr-FR" dirty="0"/>
          </a:p>
        </p:txBody>
      </p:sp>
      <p:sp>
        <p:nvSpPr>
          <p:cNvPr id="4" name="Espace réservé de la date 2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100" b="1" kern="1200">
                <a:solidFill>
                  <a:srgbClr val="383838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Confidentiel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11560" y="254949"/>
            <a:ext cx="4065588" cy="2889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 smtClean="0">
                <a:solidFill>
                  <a:srgbClr val="FFFFFF"/>
                </a:solidFill>
              </a:rPr>
              <a:t>IMPLANTATIONS</a:t>
            </a:r>
            <a:endParaRPr lang="fr-FR" sz="2000" b="1" dirty="0">
              <a:solidFill>
                <a:srgbClr val="FFFFFF"/>
              </a:solidFill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313519" y="2266895"/>
            <a:ext cx="4461831" cy="2884583"/>
            <a:chOff x="3779912" y="908720"/>
            <a:chExt cx="3890266" cy="2098660"/>
          </a:xfrm>
        </p:grpSpPr>
        <p:pic>
          <p:nvPicPr>
            <p:cNvPr id="7" name="Image 22" descr="carte-du-monde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908720"/>
              <a:ext cx="3890266" cy="2098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Oval 29"/>
            <p:cNvSpPr>
              <a:spLocks noChangeArrowheads="1"/>
            </p:cNvSpPr>
            <p:nvPr/>
          </p:nvSpPr>
          <p:spPr bwMode="auto">
            <a:xfrm>
              <a:off x="5577728" y="1413685"/>
              <a:ext cx="75022" cy="70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2147" tIns="61075" rIns="122147" bIns="61075" anchor="ctr"/>
            <a:lstStyle>
              <a:lvl1pPr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fr-FR" sz="2400">
                <a:solidFill>
                  <a:srgbClr val="FFFFFF"/>
                </a:solidFill>
              </a:endParaRPr>
            </a:p>
          </p:txBody>
        </p:sp>
        <p:sp>
          <p:nvSpPr>
            <p:cNvPr id="9" name="Oval 31"/>
            <p:cNvSpPr>
              <a:spLocks noChangeArrowheads="1"/>
            </p:cNvSpPr>
            <p:nvPr/>
          </p:nvSpPr>
          <p:spPr bwMode="auto">
            <a:xfrm>
              <a:off x="4931169" y="2348031"/>
              <a:ext cx="73659" cy="7397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2147" tIns="61075" rIns="122147" bIns="61075" anchor="ctr"/>
            <a:lstStyle>
              <a:lvl1pPr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fr-FR" sz="2400">
                <a:solidFill>
                  <a:srgbClr val="FFFFFF"/>
                </a:solidFill>
              </a:endParaRPr>
            </a:p>
          </p:txBody>
        </p:sp>
        <p:sp>
          <p:nvSpPr>
            <p:cNvPr id="10" name="Oval 33"/>
            <p:cNvSpPr>
              <a:spLocks noChangeArrowheads="1"/>
            </p:cNvSpPr>
            <p:nvPr/>
          </p:nvSpPr>
          <p:spPr bwMode="auto">
            <a:xfrm>
              <a:off x="4860238" y="2422006"/>
              <a:ext cx="70931" cy="70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2147" tIns="61075" rIns="122147" bIns="61075" anchor="ctr"/>
            <a:lstStyle>
              <a:lvl1pPr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220788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207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fr-FR" sz="2400">
                <a:solidFill>
                  <a:srgbClr val="FFFFFF"/>
                </a:solidFill>
              </a:endParaRPr>
            </a:p>
          </p:txBody>
        </p:sp>
      </p:grp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181012" y="1331297"/>
            <a:ext cx="3418114" cy="363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117" tIns="61061" rIns="122117" bIns="61061">
            <a:spAutoFit/>
          </a:bodyPr>
          <a:lstStyle>
            <a:lvl1pPr defTabSz="10128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128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128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128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12825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altLang="fr-FR" sz="1200" b="1" dirty="0">
                <a:solidFill>
                  <a:srgbClr val="383838"/>
                </a:solidFill>
                <a:latin typeface="Arial"/>
              </a:rPr>
              <a:t>SODITECH LTDA </a:t>
            </a:r>
            <a:endParaRPr lang="en-GB" altLang="fr-FR" sz="1200" b="1" dirty="0" smtClean="0">
              <a:solidFill>
                <a:srgbClr val="383838"/>
              </a:solidFill>
              <a:latin typeface="Arial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altLang="fr-FR" sz="1200" b="1" dirty="0" smtClean="0">
                <a:solidFill>
                  <a:srgbClr val="FF0000"/>
                </a:solidFill>
                <a:latin typeface="Arial"/>
              </a:rPr>
              <a:t>BRASIL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GB" altLang="fr-FR" sz="1200" b="1" dirty="0">
              <a:solidFill>
                <a:srgbClr val="FF0000"/>
              </a:solidFill>
              <a:latin typeface="Arial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 </a:t>
            </a:r>
            <a:r>
              <a:rPr lang="en-GB" altLang="fr-FR" sz="1200" b="1" dirty="0">
                <a:solidFill>
                  <a:srgbClr val="383838"/>
                </a:solidFill>
                <a:latin typeface="Arial"/>
              </a:rPr>
              <a:t>PARANA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r>
              <a:rPr lang="fr-FR" altLang="fr-FR" sz="1200" dirty="0" err="1">
                <a:solidFill>
                  <a:srgbClr val="383838"/>
                </a:solidFill>
                <a:latin typeface="Arial"/>
              </a:rPr>
              <a:t>Rodovia</a:t>
            </a:r>
            <a:r>
              <a:rPr lang="fr-FR" altLang="fr-FR" sz="1200" dirty="0">
                <a:solidFill>
                  <a:srgbClr val="383838"/>
                </a:solidFill>
                <a:latin typeface="Arial"/>
              </a:rPr>
              <a:t> </a:t>
            </a:r>
            <a:r>
              <a:rPr lang="fr-FR" altLang="fr-FR" sz="1200" dirty="0" err="1">
                <a:solidFill>
                  <a:srgbClr val="383838"/>
                </a:solidFill>
                <a:latin typeface="Arial"/>
              </a:rPr>
              <a:t>Dep</a:t>
            </a:r>
            <a:r>
              <a:rPr lang="fr-FR" altLang="fr-FR" sz="1200" dirty="0">
                <a:solidFill>
                  <a:srgbClr val="383838"/>
                </a:solidFill>
                <a:latin typeface="Arial"/>
              </a:rPr>
              <a:t>. João Leopoldo </a:t>
            </a:r>
            <a:r>
              <a:rPr lang="fr-FR" altLang="fr-FR" sz="1200" dirty="0" err="1">
                <a:solidFill>
                  <a:srgbClr val="383838"/>
                </a:solidFill>
                <a:latin typeface="Arial"/>
              </a:rPr>
              <a:t>Jacomel</a:t>
            </a:r>
            <a:r>
              <a:rPr lang="fr-FR" altLang="fr-FR" sz="1200" dirty="0">
                <a:solidFill>
                  <a:srgbClr val="383838"/>
                </a:solidFill>
                <a:latin typeface="Arial"/>
              </a:rPr>
              <a:t>,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r>
              <a:rPr lang="fr-FR" altLang="fr-FR" sz="1200" dirty="0">
                <a:solidFill>
                  <a:srgbClr val="383838"/>
                </a:solidFill>
                <a:latin typeface="Arial"/>
              </a:rPr>
              <a:t>n° 10727 Vila </a:t>
            </a:r>
            <a:r>
              <a:rPr lang="fr-FR" altLang="fr-FR" sz="1200" dirty="0" err="1">
                <a:solidFill>
                  <a:srgbClr val="383838"/>
                </a:solidFill>
                <a:latin typeface="Arial"/>
              </a:rPr>
              <a:t>Palmital</a:t>
            </a:r>
            <a:r>
              <a:rPr lang="fr-FR" altLang="fr-FR" sz="1200" dirty="0">
                <a:solidFill>
                  <a:srgbClr val="383838"/>
                </a:solidFill>
                <a:latin typeface="Arial"/>
              </a:rPr>
              <a:t> - Cep 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r>
              <a:rPr lang="fr-FR" altLang="fr-FR" sz="1200" dirty="0">
                <a:solidFill>
                  <a:srgbClr val="383838"/>
                </a:solidFill>
                <a:latin typeface="Arial"/>
              </a:rPr>
              <a:t>83320-005  PINHAIS  - PR</a:t>
            </a: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      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Tel: + 55 41 36 16 87 88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Contact : </a:t>
            </a:r>
            <a:r>
              <a:rPr lang="en-GB" altLang="fr-FR" sz="1200" dirty="0" err="1" smtClean="0">
                <a:solidFill>
                  <a:srgbClr val="383838"/>
                </a:solidFill>
                <a:latin typeface="Arial"/>
              </a:rPr>
              <a:t>Graziela</a:t>
            </a: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 POLI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g</a:t>
            </a: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raziela.poli@soditech.com.br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endParaRPr lang="en-GB" altLang="fr-FR" sz="1200" dirty="0" smtClean="0">
              <a:solidFill>
                <a:srgbClr val="383838"/>
              </a:solidFill>
              <a:latin typeface="Arial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endParaRPr lang="en-GB" altLang="fr-FR" sz="1200" dirty="0">
              <a:solidFill>
                <a:srgbClr val="383838"/>
              </a:solidFill>
              <a:latin typeface="Arial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altLang="fr-FR" sz="1200" b="1" dirty="0">
                <a:solidFill>
                  <a:srgbClr val="383838"/>
                </a:solidFill>
                <a:latin typeface="Arial"/>
              </a:rPr>
              <a:t> SAO JOSE DOS CAMPOS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fr-FR" sz="1200" dirty="0">
                <a:solidFill>
                  <a:srgbClr val="383838"/>
                </a:solidFill>
                <a:latin typeface="Arial"/>
              </a:rPr>
              <a:t>Av. Alfredo Inácio Nogueira Penido, 300 3eme andar. Bairro Jardim Aquarius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fr-FR" sz="1200" dirty="0">
                <a:solidFill>
                  <a:srgbClr val="383838"/>
                </a:solidFill>
                <a:latin typeface="Arial"/>
              </a:rPr>
              <a:t>Cep: 12246-000 - SP</a:t>
            </a:r>
            <a:endParaRPr lang="fr-FR" altLang="fr-FR" sz="1200" dirty="0">
              <a:solidFill>
                <a:srgbClr val="383838"/>
              </a:solidFill>
              <a:latin typeface="Arial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Tel : + 55 12 33 07 63 </a:t>
            </a: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97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Contact : </a:t>
            </a:r>
            <a:r>
              <a:rPr lang="en-GB" altLang="fr-FR" sz="1200" dirty="0" err="1" smtClean="0">
                <a:solidFill>
                  <a:srgbClr val="383838"/>
                </a:solidFill>
                <a:latin typeface="Arial"/>
              </a:rPr>
              <a:t>Hugues</a:t>
            </a: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 HOLSTEYN</a:t>
            </a:r>
            <a:endParaRPr lang="en-GB" altLang="fr-FR" sz="1200" dirty="0">
              <a:solidFill>
                <a:srgbClr val="383838"/>
              </a:solidFill>
              <a:latin typeface="Arial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Hugues.holsteyn@soditech.com.br</a:t>
            </a:r>
            <a:endParaRPr lang="en-GB" altLang="fr-FR" sz="1200" dirty="0">
              <a:solidFill>
                <a:srgbClr val="383838"/>
              </a:solidFill>
              <a:latin typeface="Arial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6576878" y="1320411"/>
            <a:ext cx="2740223" cy="510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117" tIns="61061" rIns="122117" bIns="61061">
            <a:spAutoFit/>
          </a:bodyPr>
          <a:lstStyle>
            <a:lvl1pPr defTabSz="10128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128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128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128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12825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altLang="fr-FR" sz="1200" b="1" dirty="0">
                <a:solidFill>
                  <a:srgbClr val="383838"/>
                </a:solidFill>
                <a:latin typeface="Arial"/>
              </a:rPr>
              <a:t>SODITECH INGENIERIE 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altLang="fr-FR" sz="1200" b="1" dirty="0" smtClean="0">
                <a:solidFill>
                  <a:srgbClr val="FF0000"/>
                </a:solidFill>
                <a:latin typeface="Arial"/>
              </a:rPr>
              <a:t>FRANCE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GB" altLang="fr-FR" sz="1200" b="1" dirty="0">
              <a:solidFill>
                <a:srgbClr val="FF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 </a:t>
            </a:r>
            <a:r>
              <a:rPr lang="en-GB" altLang="fr-FR" sz="1200" b="1" dirty="0" smtClean="0">
                <a:solidFill>
                  <a:srgbClr val="383838"/>
                </a:solidFill>
                <a:latin typeface="Arial"/>
              </a:rPr>
              <a:t>AIX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Villa Célony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1 175, montée d’Avignon</a:t>
            </a:r>
            <a:endParaRPr lang="en-GB" altLang="fr-FR" sz="1200" dirty="0">
              <a:solidFill>
                <a:srgbClr val="383838"/>
              </a:solidFill>
              <a:latin typeface="Arial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13090 AIX EN PROVENCE</a:t>
            </a:r>
            <a:endParaRPr lang="en-GB" altLang="fr-FR" sz="1200" dirty="0">
              <a:solidFill>
                <a:srgbClr val="383838"/>
              </a:solidFill>
              <a:latin typeface="Arial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Tel: + 33 (04) 92 19 48 00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Contact : Madenn CAILLE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madenn.caille@soditech.com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GB" altLang="fr-FR" sz="1200" dirty="0">
              <a:solidFill>
                <a:srgbClr val="383838"/>
              </a:solidFill>
              <a:latin typeface="Arial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endParaRPr lang="en-GB" altLang="fr-FR" sz="1200" dirty="0" smtClean="0">
              <a:solidFill>
                <a:srgbClr val="383838"/>
              </a:solidFill>
              <a:latin typeface="Arial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 </a:t>
            </a:r>
            <a:r>
              <a:rPr lang="en-GB" altLang="fr-FR" sz="1200" b="1" dirty="0" smtClean="0">
                <a:solidFill>
                  <a:srgbClr val="383838"/>
                </a:solidFill>
                <a:latin typeface="Arial"/>
              </a:rPr>
              <a:t>CANNES</a:t>
            </a:r>
            <a:endParaRPr lang="en-GB" altLang="fr-FR" sz="1200" b="1" dirty="0">
              <a:solidFill>
                <a:srgbClr val="383838"/>
              </a:solidFill>
              <a:latin typeface="Arial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1bis allée des Gabians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06150 CANNES LA BOCCA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Tel: + 33 (04) 92 19 48 00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Contact : Madenn CAILLE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madenn.caille@soditech.com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Univers" pitchFamily="34" charset="0"/>
              <a:buNone/>
            </a:pPr>
            <a:endParaRPr lang="en-GB" altLang="fr-FR" sz="1200" dirty="0">
              <a:solidFill>
                <a:srgbClr val="383838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    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altLang="fr-FR" sz="1200" b="1" dirty="0" smtClean="0">
                <a:solidFill>
                  <a:srgbClr val="383838"/>
                </a:solidFill>
                <a:latin typeface="Arial"/>
              </a:rPr>
              <a:t> MERIGNAC</a:t>
            </a:r>
          </a:p>
          <a:p>
            <a:pPr defTabSz="1220788"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 panose="020B0604020202020204" pitchFamily="34" charset="0"/>
              </a:rPr>
              <a:t>Centre </a:t>
            </a:r>
            <a:r>
              <a:rPr lang="en-GB" altLang="fr-FR" sz="1200" dirty="0" err="1">
                <a:solidFill>
                  <a:srgbClr val="383838"/>
                </a:solidFill>
                <a:latin typeface="Arial" panose="020B0604020202020204" pitchFamily="34" charset="0"/>
              </a:rPr>
              <a:t>d’Affaires</a:t>
            </a:r>
            <a:r>
              <a:rPr lang="en-GB" altLang="fr-FR" sz="1200" dirty="0">
                <a:solidFill>
                  <a:srgbClr val="383838"/>
                </a:solidFill>
                <a:latin typeface="Arial" panose="020B0604020202020204" pitchFamily="34" charset="0"/>
              </a:rPr>
              <a:t> </a:t>
            </a:r>
            <a:r>
              <a:rPr lang="en-GB" altLang="fr-FR" sz="1200" dirty="0" err="1">
                <a:solidFill>
                  <a:srgbClr val="383838"/>
                </a:solidFill>
                <a:latin typeface="Arial" panose="020B0604020202020204" pitchFamily="34" charset="0"/>
              </a:rPr>
              <a:t>Aéronum</a:t>
            </a:r>
            <a:endParaRPr lang="en-GB" altLang="fr-FR" sz="1200" dirty="0">
              <a:solidFill>
                <a:srgbClr val="383838"/>
              </a:solidFill>
              <a:latin typeface="Arial" panose="020B0604020202020204" pitchFamily="34" charset="0"/>
            </a:endParaRPr>
          </a:p>
          <a:p>
            <a:pPr defTabSz="1220788"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 panose="020B0604020202020204" pitchFamily="34" charset="0"/>
              </a:rPr>
              <a:t>4 allée Charles </a:t>
            </a:r>
            <a:r>
              <a:rPr lang="fr-FR" sz="1200" dirty="0">
                <a:solidFill>
                  <a:srgbClr val="383838"/>
                </a:solidFill>
                <a:latin typeface="Arial" panose="020B0604020202020204" pitchFamily="34" charset="0"/>
              </a:rPr>
              <a:t>Lindbergh  </a:t>
            </a:r>
            <a:r>
              <a:rPr lang="en-GB" altLang="fr-FR" sz="1200" dirty="0">
                <a:solidFill>
                  <a:srgbClr val="383838"/>
                </a:solidFill>
                <a:latin typeface="Arial" panose="020B0604020202020204" pitchFamily="34" charset="0"/>
              </a:rPr>
              <a:t> </a:t>
            </a:r>
          </a:p>
          <a:p>
            <a:pPr defTabSz="1220788"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 panose="020B0604020202020204" pitchFamily="34" charset="0"/>
              </a:rPr>
              <a:t>33700 MERIGNAC  </a:t>
            </a:r>
          </a:p>
          <a:p>
            <a:pPr defTabSz="1220788"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 panose="020B0604020202020204" pitchFamily="34" charset="0"/>
              </a:rPr>
              <a:t>Contact : Ronan CAILLE</a:t>
            </a:r>
          </a:p>
          <a:p>
            <a:pPr defTabSz="1220788"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 panose="020B0604020202020204" pitchFamily="34" charset="0"/>
              </a:rPr>
              <a:t>ronan.caille@soditech.com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           </a:t>
            </a:r>
            <a:endParaRPr lang="en-GB" altLang="fr-FR" sz="1200" dirty="0">
              <a:solidFill>
                <a:srgbClr val="383838"/>
              </a:solidFill>
              <a:latin typeface="Arial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3347864" y="5115611"/>
            <a:ext cx="2737612" cy="1415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117" tIns="61061" rIns="122117" bIns="61061">
            <a:spAutoFit/>
          </a:bodyPr>
          <a:lstStyle>
            <a:lvl1pPr defTabSz="12207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2207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22078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220788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220788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20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1200" b="1" dirty="0" smtClean="0">
                <a:solidFill>
                  <a:srgbClr val="383838"/>
                </a:solidFill>
                <a:latin typeface="Arial" panose="020B0604020202020204" pitchFamily="34" charset="0"/>
              </a:rPr>
              <a:t>ASELMEC</a:t>
            </a:r>
            <a:r>
              <a:rPr lang="pt-BR" altLang="pt-BR" sz="1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ARGENTINA</a:t>
            </a:r>
            <a:endParaRPr lang="pt-BR" altLang="pt-BR" sz="1200" dirty="0" smtClean="0">
              <a:solidFill>
                <a:srgbClr val="383838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 smtClean="0">
                <a:solidFill>
                  <a:srgbClr val="383838"/>
                </a:solidFill>
                <a:latin typeface="Arial" panose="020B0604020202020204" pitchFamily="34" charset="0"/>
              </a:rPr>
              <a:t>Tucuman</a:t>
            </a:r>
            <a:r>
              <a:rPr lang="pt-BR" altLang="pt-BR" sz="1200" dirty="0">
                <a:solidFill>
                  <a:srgbClr val="383838"/>
                </a:solidFill>
                <a:latin typeface="Arial" panose="020B0604020202020204" pitchFamily="34" charset="0"/>
              </a:rPr>
              <a:t>, 1452, Piso  3, Oficina 7</a:t>
            </a:r>
            <a:endParaRPr lang="fr-FR" altLang="pt-BR" sz="1200" dirty="0">
              <a:solidFill>
                <a:srgbClr val="383838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pt-BR" sz="1200" dirty="0">
                <a:solidFill>
                  <a:srgbClr val="383838"/>
                </a:solidFill>
                <a:latin typeface="Arial" panose="020B0604020202020204" pitchFamily="34" charset="0"/>
              </a:rPr>
              <a:t>30-71083381- 4 - BUENOS AIRES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pt-BR" sz="1200" dirty="0">
                <a:solidFill>
                  <a:srgbClr val="383838"/>
                </a:solidFill>
                <a:latin typeface="Arial" panose="020B0604020202020204" pitchFamily="34" charset="0"/>
              </a:rPr>
              <a:t>Tel : + 54 11 43 71 22 52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pt-BR" sz="1200" dirty="0">
                <a:solidFill>
                  <a:srgbClr val="383838"/>
                </a:solidFill>
                <a:latin typeface="Arial" panose="020B0604020202020204" pitchFamily="34" charset="0"/>
              </a:rPr>
              <a:t>Contact : </a:t>
            </a:r>
            <a:r>
              <a:rPr lang="fr-FR" altLang="pt-BR" sz="1200" dirty="0" smtClean="0">
                <a:solidFill>
                  <a:srgbClr val="383838"/>
                </a:solidFill>
                <a:latin typeface="Arial" panose="020B0604020202020204" pitchFamily="34" charset="0"/>
              </a:rPr>
              <a:t>Maurice CAILLE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pt-BR" sz="1200" dirty="0" smtClean="0">
                <a:solidFill>
                  <a:srgbClr val="383838"/>
                </a:solidFill>
                <a:latin typeface="Arial" panose="020B0604020202020204" pitchFamily="34" charset="0"/>
              </a:rPr>
              <a:t>maurice.caille@soditech.com</a:t>
            </a:r>
            <a:endParaRPr lang="fr-FR" altLang="pt-BR" sz="1200" dirty="0">
              <a:solidFill>
                <a:srgbClr val="383838"/>
              </a:solidFill>
            </a:endParaRP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3174322" y="812364"/>
            <a:ext cx="2740223" cy="160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117" tIns="61061" rIns="122117" bIns="61061">
            <a:spAutoFit/>
          </a:bodyPr>
          <a:lstStyle>
            <a:lvl1pPr defTabSz="10128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128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128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128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12825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2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1012825" algn="l"/>
                <a:tab pos="2024063" algn="l"/>
                <a:tab pos="3035300" algn="l"/>
                <a:tab pos="4049713" algn="l"/>
                <a:tab pos="5059363" algn="l"/>
                <a:tab pos="6072188" algn="l"/>
                <a:tab pos="7085013" algn="l"/>
                <a:tab pos="8096250" algn="l"/>
                <a:tab pos="9109075" algn="l"/>
                <a:tab pos="10121900" algn="l"/>
                <a:tab pos="11133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altLang="fr-FR" sz="1200" b="1" dirty="0">
                <a:solidFill>
                  <a:srgbClr val="383838"/>
                </a:solidFill>
                <a:latin typeface="Arial"/>
              </a:rPr>
              <a:t>SODITECH INGENIERIE </a:t>
            </a:r>
          </a:p>
          <a:p>
            <a:pPr algn="ctr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altLang="fr-FR" sz="1200" b="1" dirty="0" smtClean="0">
                <a:solidFill>
                  <a:srgbClr val="FF0000"/>
                </a:solidFill>
                <a:latin typeface="Arial"/>
              </a:rPr>
              <a:t>SIEGE SOCIAL</a:t>
            </a:r>
            <a:endParaRPr lang="en-GB" altLang="fr-FR" sz="1200" b="1" dirty="0" smtClean="0">
              <a:solidFill>
                <a:srgbClr val="383838"/>
              </a:solidFill>
              <a:latin typeface="Arial"/>
            </a:endParaRPr>
          </a:p>
          <a:p>
            <a:pPr algn="ctr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5, rue des Allumettes</a:t>
            </a:r>
            <a:endParaRPr lang="en-GB" altLang="fr-FR" sz="1200" dirty="0">
              <a:solidFill>
                <a:srgbClr val="383838"/>
              </a:solidFill>
              <a:latin typeface="Arial"/>
            </a:endParaRPr>
          </a:p>
          <a:p>
            <a:pPr algn="ctr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 smtClean="0">
                <a:solidFill>
                  <a:srgbClr val="383838"/>
                </a:solidFill>
                <a:latin typeface="Arial"/>
              </a:rPr>
              <a:t>13090 AIX EN PROVENCE</a:t>
            </a:r>
            <a:endParaRPr lang="en-GB" altLang="fr-FR" sz="1200" dirty="0">
              <a:solidFill>
                <a:srgbClr val="383838"/>
              </a:solidFill>
              <a:latin typeface="Arial"/>
            </a:endParaRPr>
          </a:p>
          <a:p>
            <a:pPr algn="ctr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Tel: + 33 (04) 92 19 48 00</a:t>
            </a:r>
          </a:p>
          <a:p>
            <a:pPr algn="ctr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Contact : Madenn CAILLE</a:t>
            </a:r>
          </a:p>
          <a:p>
            <a:pPr algn="ctr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fr-FR" sz="1200" dirty="0">
                <a:solidFill>
                  <a:srgbClr val="383838"/>
                </a:solidFill>
                <a:latin typeface="Arial"/>
              </a:rPr>
              <a:t>madenn.caille@soditech.com</a:t>
            </a:r>
          </a:p>
          <a:p>
            <a:pPr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endParaRPr lang="en-GB" altLang="fr-FR" sz="1200" dirty="0">
              <a:solidFill>
                <a:srgbClr val="383838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0540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èse">
  <a:themeElements>
    <a:clrScheme name="SODITECH COULEURS">
      <a:dk1>
        <a:srgbClr val="383838"/>
      </a:dk1>
      <a:lt1>
        <a:srgbClr val="FFFFFF"/>
      </a:lt1>
      <a:dk2>
        <a:srgbClr val="383838"/>
      </a:dk2>
      <a:lt2>
        <a:srgbClr val="FFFFFF"/>
      </a:lt2>
      <a:accent1>
        <a:srgbClr val="FF0006"/>
      </a:accent1>
      <a:accent2>
        <a:srgbClr val="FF3E4A"/>
      </a:accent2>
      <a:accent3>
        <a:srgbClr val="FF7A86"/>
      </a:accent3>
      <a:accent4>
        <a:srgbClr val="C9C9C9"/>
      </a:accent4>
      <a:accent5>
        <a:srgbClr val="6F6F6F"/>
      </a:accent5>
      <a:accent6>
        <a:srgbClr val="383838"/>
      </a:accent6>
      <a:hlink>
        <a:srgbClr val="FF7A86"/>
      </a:hlink>
      <a:folHlink>
        <a:srgbClr val="C9C9C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nès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377</Words>
  <Application>Microsoft Office PowerPoint</Application>
  <PresentationFormat>Affichage à l'écran (4:3)</PresentationFormat>
  <Paragraphs>132</Paragraphs>
  <Slides>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Genèse</vt:lpstr>
      <vt:lpstr>Photo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Smcaillé</dc:creator>
  <cp:lastModifiedBy>Smcaillé</cp:lastModifiedBy>
  <cp:revision>12</cp:revision>
  <dcterms:created xsi:type="dcterms:W3CDTF">2015-04-02T13:50:55Z</dcterms:created>
  <dcterms:modified xsi:type="dcterms:W3CDTF">2015-09-24T14:11:57Z</dcterms:modified>
</cp:coreProperties>
</file>