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3" r:id="rId4"/>
    <p:sldId id="266" r:id="rId5"/>
    <p:sldId id="264" r:id="rId6"/>
    <p:sldId id="265" r:id="rId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2FEB8"/>
    <a:srgbClr val="F1FEB0"/>
    <a:srgbClr val="FFFF99"/>
    <a:srgbClr val="F5FECA"/>
    <a:srgbClr val="F6FE94"/>
    <a:srgbClr val="C3D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46" autoAdjust="0"/>
  </p:normalViewPr>
  <p:slideViewPr>
    <p:cSldViewPr>
      <p:cViewPr varScale="1">
        <p:scale>
          <a:sx n="113" d="100"/>
          <a:sy n="113" d="100"/>
        </p:scale>
        <p:origin x="-3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fld id="{CF701B29-43C8-4284-BFB0-0031F5426B73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0" tIns="47535" rIns="95070" bIns="47535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5070" tIns="47535" rIns="95070" bIns="4753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fld id="{0DE38CB8-13D8-445C-8906-56F1F13519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4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38CB8-13D8-445C-8906-56F1F13519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7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0701-9F4F-4C1A-B865-E012C6AFCDC3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F533-8266-4A23-8B57-E17C9F0ABB2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9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0701-9F4F-4C1A-B865-E012C6AFCDC3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F533-8266-4A23-8B57-E17C9F0ABB2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9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0701-9F4F-4C1A-B865-E012C6AFCDC3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F533-8266-4A23-8B57-E17C9F0ABB2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0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0701-9F4F-4C1A-B865-E012C6AFCDC3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F533-8266-4A23-8B57-E17C9F0ABB2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4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0701-9F4F-4C1A-B865-E012C6AFCDC3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F533-8266-4A23-8B57-E17C9F0ABB2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6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0701-9F4F-4C1A-B865-E012C6AFCDC3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F533-8266-4A23-8B57-E17C9F0ABB2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3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0701-9F4F-4C1A-B865-E012C6AFCDC3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F533-8266-4A23-8B57-E17C9F0ABB2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3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0701-9F4F-4C1A-B865-E012C6AFCDC3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F533-8266-4A23-8B57-E17C9F0ABB2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6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0701-9F4F-4C1A-B865-E012C6AFCDC3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F533-8266-4A23-8B57-E17C9F0ABB2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0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0701-9F4F-4C1A-B865-E012C6AFCDC3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F533-8266-4A23-8B57-E17C9F0ABB2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5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0701-9F4F-4C1A-B865-E012C6AFCDC3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F533-8266-4A23-8B57-E17C9F0ABB2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8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10701-9F4F-4C1A-B865-E012C6AFCDC3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AF533-8266-4A23-8B57-E17C9F0ABB2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7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hyperlink" Target="http://www.ccpix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s.ambafrance.org/OUI-Inn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netange@hotmail.com" TargetMode="External"/><Relationship Id="rId2" Type="http://schemas.openxmlformats.org/officeDocument/2006/relationships/hyperlink" Target="mailto:erwanbake@yahoo.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tephane.Vojetta@keycapital.es" TargetMode="External"/><Relationship Id="rId4" Type="http://schemas.openxmlformats.org/officeDocument/2006/relationships/hyperlink" Target="mailto:juliette.simonin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auri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636912"/>
            <a:ext cx="5292080" cy="408839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1470025"/>
          </a:xfrm>
        </p:spPr>
        <p:txBody>
          <a:bodyPr>
            <a:noAutofit/>
          </a:bodyPr>
          <a:lstStyle/>
          <a:p>
            <a:r>
              <a:rPr lang="es-ES_tradnl" sz="3800" b="1" dirty="0">
                <a:solidFill>
                  <a:schemeClr val="accent1"/>
                </a:solidFill>
                <a:latin typeface="Bradley Hand ITC" panose="03070402050302030203" pitchFamily="66" charset="0"/>
              </a:rPr>
              <a:t>Premio de Innovación</a:t>
            </a:r>
            <a:br>
              <a:rPr lang="es-ES_tradnl" sz="3800" b="1" dirty="0">
                <a:solidFill>
                  <a:schemeClr val="accent1"/>
                </a:solidFill>
                <a:latin typeface="Bradley Hand ITC" panose="03070402050302030203" pitchFamily="66" charset="0"/>
              </a:rPr>
            </a:br>
            <a:r>
              <a:rPr lang="es-ES_tradnl" sz="3000" b="1" dirty="0" err="1">
                <a:solidFill>
                  <a:schemeClr val="accent1"/>
                </a:solidFill>
                <a:latin typeface="Bradley Hand ITC" panose="03070402050302030203" pitchFamily="66" charset="0"/>
              </a:rPr>
              <a:t>Alumni</a:t>
            </a:r>
            <a:r>
              <a:rPr lang="es-ES_tradnl" sz="3000" b="1" dirty="0">
                <a:solidFill>
                  <a:schemeClr val="accent1"/>
                </a:solidFill>
                <a:latin typeface="Bradley Hand ITC" panose="03070402050302030203" pitchFamily="66" charset="0"/>
              </a:rPr>
              <a:t> Grandes </a:t>
            </a:r>
            <a:r>
              <a:rPr lang="es-ES_tradnl" sz="3000" b="1" dirty="0" err="1">
                <a:solidFill>
                  <a:schemeClr val="accent1"/>
                </a:solidFill>
                <a:latin typeface="Bradley Hand ITC" panose="03070402050302030203" pitchFamily="66" charset="0"/>
              </a:rPr>
              <a:t>Ecoles</a:t>
            </a:r>
            <a:r>
              <a:rPr lang="es-ES_tradnl" sz="3000" b="1" dirty="0">
                <a:solidFill>
                  <a:schemeClr val="accent1"/>
                </a:solidFill>
                <a:latin typeface="Bradley Hand ITC" panose="03070402050302030203" pitchFamily="66" charset="0"/>
              </a:rPr>
              <a:t> </a:t>
            </a:r>
            <a:r>
              <a:rPr lang="es-ES_tradnl" sz="3000" b="1" dirty="0" err="1">
                <a:solidFill>
                  <a:schemeClr val="accent1"/>
                </a:solidFill>
                <a:latin typeface="Bradley Hand ITC" panose="03070402050302030203" pitchFamily="66" charset="0"/>
              </a:rPr>
              <a:t>Françaises</a:t>
            </a:r>
            <a:r>
              <a:rPr lang="es-ES_tradnl" sz="3000" b="1" dirty="0">
                <a:solidFill>
                  <a:schemeClr val="accent1"/>
                </a:solidFill>
                <a:latin typeface="Bradley Hand ITC" panose="03070402050302030203" pitchFamily="66" charset="0"/>
              </a:rPr>
              <a:t> en España</a:t>
            </a:r>
            <a:endParaRPr lang="en-US" sz="3000" b="1" dirty="0">
              <a:solidFill>
                <a:schemeClr val="accent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660232" y="5877272"/>
            <a:ext cx="2592288" cy="384448"/>
          </a:xfrm>
        </p:spPr>
        <p:txBody>
          <a:bodyPr>
            <a:noAutofit/>
          </a:bodyPr>
          <a:lstStyle/>
          <a:p>
            <a:r>
              <a:rPr lang="es-ES_tradnl" sz="2400" b="1" i="1" dirty="0">
                <a:solidFill>
                  <a:schemeClr val="accent1"/>
                </a:solidFill>
                <a:latin typeface="Bradley Hand ITC" panose="03070402050302030203" pitchFamily="66" charset="0"/>
              </a:rPr>
              <a:t>Primera edición 2017</a:t>
            </a:r>
            <a:endParaRPr lang="en-US" sz="2400" b="1" i="1" dirty="0">
              <a:solidFill>
                <a:schemeClr val="accent1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170861"/>
            <a:ext cx="2309697" cy="15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6876256" y="6540638"/>
            <a:ext cx="2087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Copyright Photo: Chris Potter </a:t>
            </a:r>
            <a:r>
              <a:rPr lang="en-US" sz="600" dirty="0" err="1"/>
              <a:t>cf</a:t>
            </a:r>
            <a:r>
              <a:rPr lang="en-US" sz="600" dirty="0"/>
              <a:t> </a:t>
            </a:r>
            <a:r>
              <a:rPr lang="en-US" sz="600" dirty="0">
                <a:hlinkClick r:id="rId4"/>
              </a:rPr>
              <a:t>www.ccpixs.com</a:t>
            </a:r>
            <a:r>
              <a:rPr lang="en-US" sz="600" dirty="0"/>
              <a:t> y </a:t>
            </a:r>
            <a:r>
              <a:rPr lang="fr-FR" sz="600" dirty="0"/>
              <a:t>Copyright Ecole Polytechnique Université Paris-Saclay</a:t>
            </a:r>
            <a:endParaRPr lang="es-ES" sz="6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63"/>
          <a:stretch/>
        </p:blipFill>
        <p:spPr>
          <a:xfrm>
            <a:off x="5202805" y="3186561"/>
            <a:ext cx="2660099" cy="1514475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-77449" y="5919663"/>
            <a:ext cx="3713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 err="1">
                <a:solidFill>
                  <a:schemeClr val="accent1"/>
                </a:solidFill>
                <a:latin typeface="Bradley Hand ITC" panose="03070402050302030203" pitchFamily="66" charset="0"/>
              </a:rPr>
              <a:t>Avec</a:t>
            </a:r>
            <a:r>
              <a:rPr lang="es-ES" sz="2400" b="1" i="1" dirty="0">
                <a:solidFill>
                  <a:schemeClr val="accent1"/>
                </a:solidFill>
                <a:latin typeface="Bradley Hand ITC" panose="03070402050302030203" pitchFamily="66" charset="0"/>
              </a:rPr>
              <a:t> le </a:t>
            </a:r>
            <a:r>
              <a:rPr lang="es-ES" sz="2400" b="1" i="1" dirty="0" err="1">
                <a:solidFill>
                  <a:schemeClr val="accent1"/>
                </a:solidFill>
                <a:latin typeface="Bradley Hand ITC" panose="03070402050302030203" pitchFamily="66" charset="0"/>
              </a:rPr>
              <a:t>Parrainage</a:t>
            </a:r>
            <a:r>
              <a:rPr lang="es-ES" sz="2400" b="1" i="1" dirty="0">
                <a:solidFill>
                  <a:schemeClr val="accent1"/>
                </a:solidFill>
                <a:latin typeface="Bradley Hand ITC" panose="03070402050302030203" pitchFamily="66" charset="0"/>
              </a:rPr>
              <a:t> </a:t>
            </a:r>
          </a:p>
          <a:p>
            <a:r>
              <a:rPr lang="es-ES" sz="2400" b="1" i="1" dirty="0">
                <a:solidFill>
                  <a:schemeClr val="accent1"/>
                </a:solidFill>
                <a:latin typeface="Bradley Hand ITC" panose="03070402050302030203" pitchFamily="66" charset="0"/>
              </a:rPr>
              <a:t>de: </a:t>
            </a:r>
          </a:p>
        </p:txBody>
      </p:sp>
      <p:pic>
        <p:nvPicPr>
          <p:cNvPr id="1026" name="Picture 2" descr="Resultado de imagen de ambassade de france en espag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049" y="6285766"/>
            <a:ext cx="690585" cy="527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93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s-ES_tradnl" sz="30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¿QUÍENES SOMOS?</a:t>
            </a:r>
            <a:br>
              <a:rPr lang="es-ES_tradnl" sz="3000" b="1" dirty="0">
                <a:solidFill>
                  <a:schemeClr val="bg1"/>
                </a:solidFill>
                <a:latin typeface="Bradley Hand ITC" panose="03070402050302030203" pitchFamily="66" charset="0"/>
              </a:rPr>
            </a:br>
            <a:r>
              <a:rPr lang="es-ES_tradnl" sz="30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La red </a:t>
            </a:r>
            <a:r>
              <a:rPr lang="es-ES_tradnl" sz="3000" b="1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Alumni</a:t>
            </a:r>
            <a:r>
              <a:rPr lang="es-ES_tradnl" sz="30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 Grandes </a:t>
            </a:r>
            <a:r>
              <a:rPr lang="es-ES_tradnl" sz="3000" b="1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Écoles</a:t>
            </a:r>
            <a:r>
              <a:rPr lang="es-ES_tradnl" sz="30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 </a:t>
            </a:r>
            <a:r>
              <a:rPr lang="es-ES_tradnl" sz="3000" b="1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Françaises</a:t>
            </a:r>
            <a:r>
              <a:rPr lang="es-ES_tradnl" sz="30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 en España</a:t>
            </a:r>
            <a:endParaRPr lang="en-US" sz="3000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1845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sz="2000" b="1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Alumni</a:t>
            </a:r>
            <a:r>
              <a:rPr lang="es-ES" sz="2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Clubs de</a:t>
            </a:r>
            <a:r>
              <a:rPr lang="es-ES_tradnl" sz="2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&gt;10 “Grandes </a:t>
            </a:r>
            <a:r>
              <a:rPr lang="es-ES_tradnl" sz="2000" b="1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Écoles</a:t>
            </a:r>
            <a:r>
              <a:rPr lang="es-ES_tradnl" sz="2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” 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de ingeniería y de negocio (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Arts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&amp; 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Métiers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École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Centrale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École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Polytechnique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Supélec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Sciences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Po Paris, 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Audencia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, EDHEC, EM Lyon, EM 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Grenoble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, ESCP Europe, ESSEC, HEC)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4F81BD"/>
                </a:solidFill>
                <a:latin typeface="Century Gothic" panose="020B0502020202020204" pitchFamily="34" charset="0"/>
              </a:rPr>
              <a:t>&gt;1000 miembros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en España (antiguos alumnos y estudiantes de varias nacionalidades)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4F81BD"/>
                </a:solidFill>
                <a:latin typeface="Century Gothic" panose="020B0502020202020204" pitchFamily="34" charset="0"/>
              </a:rPr>
              <a:t>Una red de profesionales de alto nivel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: ejecutivos y líderes en grandes empresas (</a:t>
            </a:r>
            <a:r>
              <a:rPr lang="es-E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CEOs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s-E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CFOs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s-E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CIOs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) o Pymes, emprendedores, Free-Lance, </a:t>
            </a:r>
            <a:r>
              <a:rPr lang="es-ES" sz="2000" dirty="0">
                <a:latin typeface="Century Gothic" panose="020B0502020202020204" pitchFamily="34" charset="0"/>
              </a:rPr>
              <a:t>altos cargos de la administración española o francesa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etc.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4F81BD"/>
                </a:solidFill>
                <a:latin typeface="Century Gothic" panose="020B0502020202020204" pitchFamily="34" charset="0"/>
              </a:rPr>
              <a:t>Eventos de </a:t>
            </a:r>
            <a:r>
              <a:rPr lang="es-ES" sz="2000" b="1" dirty="0" err="1">
                <a:solidFill>
                  <a:srgbClr val="4F81BD"/>
                </a:solidFill>
                <a:latin typeface="Century Gothic" panose="020B0502020202020204" pitchFamily="34" charset="0"/>
              </a:rPr>
              <a:t>networking</a:t>
            </a:r>
            <a:r>
              <a:rPr lang="es-ES" sz="2000" b="1" dirty="0">
                <a:solidFill>
                  <a:srgbClr val="4F81BD"/>
                </a:solidFill>
                <a:latin typeface="Century Gothic" panose="020B0502020202020204" pitchFamily="34" charset="0"/>
              </a:rPr>
              <a:t>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y creación de oportunidades profesionales y sociales: almuerzos, cócteles, conferencias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4F81BD"/>
                </a:solidFill>
                <a:latin typeface="Century Gothic" panose="020B0502020202020204" pitchFamily="34" charset="0"/>
              </a:rPr>
              <a:t>Una red con visibilidad institucional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: colaboración con la Embajada de Francia en España, Cámara de Comercio, etc..</a:t>
            </a:r>
          </a:p>
        </p:txBody>
      </p:sp>
    </p:spTree>
    <p:extLst>
      <p:ext uri="{BB962C8B-B14F-4D97-AF65-F5344CB8AC3E}">
        <p14:creationId xmlns:p14="http://schemas.microsoft.com/office/powerpoint/2010/main" val="4207923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8864" y="836712"/>
            <a:ext cx="8229600" cy="4032448"/>
          </a:xfrm>
        </p:spPr>
        <p:txBody>
          <a:bodyPr vert="horz" lIns="91440" tIns="45720" rIns="91440" bIns="45720" rtlCol="0">
            <a:noAutofit/>
          </a:bodyPr>
          <a:lstStyle/>
          <a:p>
            <a:pPr marL="400050" lvl="1" indent="0">
              <a:buNone/>
            </a:pPr>
            <a:endParaRPr lang="es-ES_tradnl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/>
              <a:cs typeface="Century Gothic"/>
            </a:endParaRPr>
          </a:p>
          <a:p>
            <a:pPr>
              <a:buBlip>
                <a:blip r:embed="rId2"/>
              </a:buBlip>
            </a:pPr>
            <a:r>
              <a:rPr lang="es-ES_tradnl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2017: I Edición del Premio </a:t>
            </a:r>
            <a:r>
              <a:rPr lang="es-ES_tradnl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Alumni</a:t>
            </a:r>
            <a:r>
              <a:rPr lang="es-ES_tradnl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 - Innovación</a:t>
            </a:r>
            <a:endParaRPr lang="es-ES_tradnl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/>
              <a:cs typeface="Century Gothic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chemeClr val="accent1"/>
                </a:solidFill>
                <a:latin typeface="Century Gothic"/>
                <a:cs typeface="Century Gothic"/>
              </a:rPr>
              <a:t>Premiar iniciativas 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de un 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alumni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 en sectores de innovación (nuevas tecnologías, digital, etc.) o propuestas innovadoras (emprendimiento, 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intrapreneurship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)</a:t>
            </a:r>
          </a:p>
          <a:p>
            <a:pPr marL="400050" lvl="1" indent="0">
              <a:spcBef>
                <a:spcPts val="0"/>
              </a:spcBef>
              <a:buNone/>
            </a:pPr>
            <a:endParaRPr lang="es-ES_tradnl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Objetivos</a:t>
            </a:r>
            <a:r>
              <a:rPr lang="es-ES_tradnl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Dar a conocer </a:t>
            </a:r>
            <a:r>
              <a:rPr lang="es-ES_tradnl" sz="2000" b="1" dirty="0">
                <a:solidFill>
                  <a:schemeClr val="accent1"/>
                </a:solidFill>
                <a:latin typeface="Century Gothic"/>
                <a:cs typeface="Century Gothic"/>
              </a:rPr>
              <a:t>iniciativas innovadoras 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de miembros de la red de “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Alumni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 de Grandes 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Écoles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Françaises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” en España y otros países.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Facilitar el </a:t>
            </a:r>
            <a:r>
              <a:rPr lang="es-ES_tradnl" sz="2000" b="1" dirty="0">
                <a:solidFill>
                  <a:schemeClr val="accent1"/>
                </a:solidFill>
                <a:latin typeface="Century Gothic"/>
                <a:cs typeface="Century Gothic"/>
              </a:rPr>
              <a:t>contacto entre nuestra red </a:t>
            </a:r>
            <a:r>
              <a:rPr lang="es-ES_tradnl" sz="2000" b="1" dirty="0" err="1">
                <a:solidFill>
                  <a:schemeClr val="accent1"/>
                </a:solidFill>
                <a:latin typeface="Century Gothic"/>
                <a:cs typeface="Century Gothic"/>
              </a:rPr>
              <a:t>Alumni</a:t>
            </a:r>
            <a:r>
              <a:rPr lang="es-ES_tradnl" sz="2000" b="1" dirty="0">
                <a:solidFill>
                  <a:schemeClr val="accent1"/>
                </a:solidFill>
                <a:latin typeface="Century Gothic"/>
                <a:cs typeface="Century Gothic"/>
              </a:rPr>
              <a:t> y los ecosistemas económicos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 locales (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networking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, financiación, investigación, búsqueda de perfiles profesionales, </a:t>
            </a:r>
            <a:r>
              <a:rPr lang="es-ES_tradnl" sz="2000" dirty="0">
                <a:latin typeface="Century Gothic"/>
                <a:cs typeface="Century Gothic"/>
              </a:rPr>
              <a:t>operaciones corporativas 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etc… 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Crear nuevas </a:t>
            </a:r>
            <a:r>
              <a:rPr lang="es-ES_tradnl" sz="2000" b="1" dirty="0">
                <a:solidFill>
                  <a:schemeClr val="accent1"/>
                </a:solidFill>
                <a:latin typeface="Century Gothic"/>
                <a:cs typeface="Century Gothic"/>
              </a:rPr>
              <a:t>oportunidades de encuentros e intercambios 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entre los 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alumni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 y profesionales de la innovación.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Potenciar la </a:t>
            </a:r>
            <a:r>
              <a:rPr lang="es-ES_tradnl" sz="2000" b="1" dirty="0">
                <a:solidFill>
                  <a:schemeClr val="accent1"/>
                </a:solidFill>
                <a:latin typeface="Century Gothic"/>
                <a:cs typeface="Century Gothic"/>
              </a:rPr>
              <a:t>visibilidad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 de la red “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Alumni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 Grandes 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Écoles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Françaises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” en España</a:t>
            </a:r>
          </a:p>
          <a:p>
            <a:pPr marL="400050" lvl="1" indent="0">
              <a:buNone/>
            </a:pPr>
            <a:endParaRPr lang="es-ES_tradnl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s-ES_tradnl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/>
              <a:cs typeface="Century Gothic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ES_tradnl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/>
              <a:cs typeface="Century Gothic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s-ES_tradnl" sz="30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¿QUÉ PROPONEMOS…?</a:t>
            </a:r>
            <a:br>
              <a:rPr lang="es-ES_tradnl" sz="3000" b="1" dirty="0">
                <a:solidFill>
                  <a:schemeClr val="bg1"/>
                </a:solidFill>
                <a:latin typeface="Bradley Hand ITC" panose="03070402050302030203" pitchFamily="66" charset="0"/>
              </a:rPr>
            </a:br>
            <a:r>
              <a:rPr lang="es-ES_tradnl" sz="30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Una nueva iniciativa: el Premio de Innovación</a:t>
            </a:r>
            <a:endParaRPr lang="en-US" sz="3000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32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8864" y="1124744"/>
            <a:ext cx="8229600" cy="4032448"/>
          </a:xfrm>
        </p:spPr>
        <p:txBody>
          <a:bodyPr vert="horz" lIns="91440" tIns="45720" rIns="91440" bIns="45720" rtlCol="0">
            <a:noAutofit/>
          </a:bodyPr>
          <a:lstStyle/>
          <a:p>
            <a:pPr marL="400050" lvl="1" indent="0">
              <a:buNone/>
            </a:pPr>
            <a:endParaRPr lang="es-ES_tradnl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/>
              <a:cs typeface="Century Gothic"/>
            </a:endParaRPr>
          </a:p>
          <a:p>
            <a:pPr>
              <a:buBlip>
                <a:blip r:embed="rId2"/>
              </a:buBlip>
            </a:pPr>
            <a:r>
              <a:rPr lang="es-ES_tradnl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2017: I Edición del Premio </a:t>
            </a:r>
            <a:r>
              <a:rPr lang="es-ES_tradnl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Alumni</a:t>
            </a:r>
            <a:r>
              <a:rPr lang="es-ES_tradnl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 - Innovación</a:t>
            </a:r>
            <a:endParaRPr lang="es-ES_tradnl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/>
              <a:cs typeface="Century Gothic"/>
            </a:endParaRPr>
          </a:p>
          <a:p>
            <a:pPr marL="400050" lvl="1" indent="0">
              <a:buNone/>
            </a:pPr>
            <a:r>
              <a:rPr lang="es-ES_tradnl" sz="2000" b="1" dirty="0">
                <a:solidFill>
                  <a:schemeClr val="accent1"/>
                </a:solidFill>
                <a:latin typeface="Century Gothic"/>
                <a:cs typeface="Century Gothic"/>
              </a:rPr>
              <a:t>Poner en contacto 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los actores de la innovación en España con miembros de </a:t>
            </a:r>
            <a:r>
              <a:rPr lang="es-ES_tradnl" sz="2000" b="1" dirty="0">
                <a:solidFill>
                  <a:schemeClr val="accent1"/>
                </a:solidFill>
                <a:latin typeface="Century Gothic"/>
                <a:cs typeface="Century Gothic"/>
              </a:rPr>
              <a:t>nuestra selecta red internacional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 “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Alumni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 Grandes 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Écoles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Françaises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” para promover  una iniciativa innovadora o original, implantar un proyecto, dar a conocer competencias o innovaciones, abrir nuevas oportunidades de negocio para los patrocinadores</a:t>
            </a:r>
          </a:p>
          <a:p>
            <a:pPr marL="400050" lvl="1" indent="0">
              <a:buNone/>
            </a:pPr>
            <a:endParaRPr lang="es-ES_tradnl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s-ES_tradnl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Objetivos</a:t>
            </a:r>
            <a:r>
              <a:rPr lang="es-ES_tradnl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Crear una </a:t>
            </a:r>
            <a:r>
              <a:rPr lang="es-ES_tradnl" sz="2000" b="1" dirty="0">
                <a:solidFill>
                  <a:schemeClr val="accent1"/>
                </a:solidFill>
                <a:latin typeface="Century Gothic"/>
                <a:cs typeface="Century Gothic"/>
              </a:rPr>
              <a:t>plataforma de comunicación e intercambio 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entre los patrocinadores y los miembros de nuestra red de </a:t>
            </a:r>
            <a:r>
              <a:rPr lang="es-ES_tradnl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Alumni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 en España (hacia un proyecto de incubadora de talentos…)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Fomentar la </a:t>
            </a:r>
            <a:r>
              <a:rPr lang="es-ES_tradnl" sz="2000" b="1" dirty="0">
                <a:solidFill>
                  <a:schemeClr val="accent1"/>
                </a:solidFill>
                <a:latin typeface="Century Gothic"/>
                <a:cs typeface="Century Gothic"/>
              </a:rPr>
              <a:t>difusión de iniciativas innovadoras 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en un internacional y selecto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Ofrecer nuevos canales de identificación de</a:t>
            </a:r>
            <a:r>
              <a:rPr lang="es-ES_tradnl" sz="2000" b="1" dirty="0">
                <a:solidFill>
                  <a:schemeClr val="accent1"/>
                </a:solidFill>
                <a:latin typeface="Century Gothic"/>
                <a:cs typeface="Century Gothic"/>
              </a:rPr>
              <a:t> oportunidades 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/>
                <a:cs typeface="Century Gothic"/>
              </a:rPr>
              <a:t>para los profesionales del ecosistema de la Innovación</a:t>
            </a:r>
          </a:p>
          <a:p>
            <a:pPr marL="400050" lvl="1" indent="0">
              <a:buNone/>
            </a:pPr>
            <a:endParaRPr lang="es-ES_tradnl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s-ES_tradnl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/>
              <a:cs typeface="Century Gothic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ES_tradnl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/>
              <a:cs typeface="Century Gothic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s-ES_tradnl" sz="30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¿ QUÉ PROPONEMOS … DE DIFERENTE?</a:t>
            </a:r>
            <a:br>
              <a:rPr lang="es-ES_tradnl" sz="3000" b="1" dirty="0">
                <a:solidFill>
                  <a:schemeClr val="bg1"/>
                </a:solidFill>
                <a:latin typeface="Bradley Hand ITC" panose="03070402050302030203" pitchFamily="66" charset="0"/>
              </a:rPr>
            </a:br>
            <a:r>
              <a:rPr lang="es-ES_tradnl" sz="30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Un entorno selecto de intercambio internacional</a:t>
            </a:r>
            <a:endParaRPr lang="en-US" sz="3000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83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268760"/>
            <a:ext cx="8820472" cy="4968552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sz="1600" b="1" dirty="0">
                <a:solidFill>
                  <a:srgbClr val="4F81BD"/>
                </a:solidFill>
                <a:latin typeface="Century Gothic" panose="020B0502020202020204" pitchFamily="34" charset="0"/>
              </a:rPr>
              <a:t>23 de Febrero 2017: </a:t>
            </a:r>
            <a:r>
              <a:rPr lang="es-ES_tradnl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Publicación de la convocatoria </a:t>
            </a:r>
          </a:p>
          <a:p>
            <a:pPr marL="0" indent="0">
              <a:buNone/>
            </a:pPr>
            <a:endParaRPr lang="es-ES_tradnl" sz="3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_tradnl" sz="105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Los candidatos podrán presentarse en su nombre propio o sugerir el nombre de otro </a:t>
            </a:r>
            <a:r>
              <a:rPr lang="es-ES_tradnl" sz="105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Alumni</a:t>
            </a:r>
            <a:r>
              <a:rPr lang="es-ES_tradnl" sz="105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. En este caso se enviará al </a:t>
            </a:r>
            <a:r>
              <a:rPr lang="es-ES_tradnl" sz="105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Alumni</a:t>
            </a:r>
            <a:r>
              <a:rPr lang="es-ES_tradnl" sz="105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recomendado una propuesta para presentarse.</a:t>
            </a:r>
          </a:p>
          <a:p>
            <a:pPr>
              <a:buFont typeface="Wingdings" panose="05000000000000000000" pitchFamily="2" charset="2"/>
              <a:buChar char="§"/>
            </a:pPr>
            <a:endParaRPr lang="es-ES_tradnl" sz="1050" b="1" dirty="0">
              <a:solidFill>
                <a:srgbClr val="4F81BD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_tradnl" sz="1600" b="1" dirty="0">
                <a:solidFill>
                  <a:srgbClr val="4F81BD"/>
                </a:solidFill>
                <a:latin typeface="Century Gothic" panose="020B0502020202020204" pitchFamily="34" charset="0"/>
              </a:rPr>
              <a:t>30 de Abril 2017: </a:t>
            </a:r>
            <a:r>
              <a:rPr lang="es-ES_tradnl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Fecha límite de Recepción de las candidaturas</a:t>
            </a:r>
          </a:p>
          <a:p>
            <a:pPr marL="0" indent="0">
              <a:buNone/>
            </a:pPr>
            <a:endParaRPr lang="es-ES_tradnl" sz="105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_tradnl" sz="1600" b="1" dirty="0">
                <a:solidFill>
                  <a:srgbClr val="4F81BD"/>
                </a:solidFill>
                <a:latin typeface="Century Gothic" panose="020B0502020202020204" pitchFamily="34" charset="0"/>
              </a:rPr>
              <a:t>30 de Abril-29 de Mayo 2017: </a:t>
            </a:r>
            <a:r>
              <a:rPr lang="es-ES_tradnl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Análisis por un comité técnico</a:t>
            </a:r>
          </a:p>
          <a:p>
            <a:pPr>
              <a:buFont typeface="Wingdings" panose="05000000000000000000" pitchFamily="2" charset="2"/>
              <a:buChar char="§"/>
            </a:pPr>
            <a:endParaRPr lang="es-ES_tradnl" sz="3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_tradnl" sz="105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El comité técnico se encargará de comprobar la validez de la candidatura (procedencia del candidato </a:t>
            </a:r>
            <a:r>
              <a:rPr lang="es-ES_tradnl" sz="105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Alumni</a:t>
            </a:r>
            <a:r>
              <a:rPr lang="es-ES_tradnl" sz="105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, satisfacción de criterios de pre-selección) y de preparar una tabla sintética de las propuestas para el jurado.</a:t>
            </a:r>
          </a:p>
          <a:p>
            <a:pPr marL="0" indent="0">
              <a:buNone/>
            </a:pPr>
            <a:endParaRPr lang="es-ES_tradnl" sz="1050" i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_tradnl" sz="1600" b="1" dirty="0">
                <a:solidFill>
                  <a:srgbClr val="4F81BD"/>
                </a:solidFill>
                <a:latin typeface="Century Gothic" panose="020B0502020202020204" pitchFamily="34" charset="0"/>
              </a:rPr>
              <a:t>29 de Mayo 2017: </a:t>
            </a:r>
            <a:r>
              <a:rPr lang="es-ES_tradnl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Reunión del jurado de selección</a:t>
            </a:r>
          </a:p>
          <a:p>
            <a:pPr>
              <a:buFont typeface="Wingdings" panose="05000000000000000000" pitchFamily="2" charset="2"/>
              <a:buChar char="§"/>
            </a:pPr>
            <a:endParaRPr lang="es-ES_tradnl" sz="3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_tradnl" sz="105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El jurado será formado por personalidades del mundo de la innovación y del emprendimiento, representantes de la red de </a:t>
            </a:r>
            <a:r>
              <a:rPr lang="es-ES_tradnl" sz="105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Alumni</a:t>
            </a:r>
            <a:r>
              <a:rPr lang="es-ES_tradnl" sz="105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, de la Embajada de Francia y de los eventuales patrocinadores/colaboradores. Comunicará a los organizadores los 3 candidatos finalistas seleccionados así como la propuesta laureada. Antes del 31 de mayo, se enviará a los 3 finalistas una comunicación para que preparen una presentación de su propuesta en el Cóctel de entrega del Premio</a:t>
            </a:r>
          </a:p>
          <a:p>
            <a:pPr marL="0" indent="0">
              <a:buNone/>
            </a:pPr>
            <a:endParaRPr lang="es-ES_tradnl" sz="1600" b="1" dirty="0">
              <a:solidFill>
                <a:srgbClr val="4F81BD"/>
              </a:solidFill>
              <a:latin typeface="Century Gothic" panose="020B0502020202020204" pitchFamily="34" charset="0"/>
            </a:endParaRPr>
          </a:p>
          <a:p>
            <a:pPr>
              <a:buFont typeface="Wingdings" charset="2"/>
              <a:buChar char="§"/>
            </a:pPr>
            <a:r>
              <a:rPr lang="es-ES_tradnl" sz="1600" b="1" dirty="0">
                <a:solidFill>
                  <a:srgbClr val="4F81BD"/>
                </a:solidFill>
                <a:latin typeface="Century Gothic" panose="020B0502020202020204" pitchFamily="34" charset="0"/>
              </a:rPr>
              <a:t>Martes 27 de Junio 2017: </a:t>
            </a:r>
            <a:r>
              <a:rPr lang="es-ES_tradnl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Cóctel de la red de “</a:t>
            </a:r>
            <a:r>
              <a:rPr lang="es-ES_tradnl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Alumni</a:t>
            </a:r>
            <a:r>
              <a:rPr lang="es-ES_tradnl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Grande </a:t>
            </a:r>
            <a:r>
              <a:rPr lang="es-ES_tradnl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Écoles</a:t>
            </a:r>
            <a:r>
              <a:rPr lang="es-ES_tradnl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s-ES_tradnl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Françaises</a:t>
            </a:r>
            <a:r>
              <a:rPr lang="es-ES_tradnl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” y presentación de los proyectos de los 3 candidatos preseleccionados</a:t>
            </a:r>
          </a:p>
          <a:p>
            <a:pPr>
              <a:buFont typeface="Wingdings" charset="2"/>
              <a:buChar char="§"/>
            </a:pPr>
            <a:endParaRPr lang="es-ES_tradnl" sz="3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_tradnl" sz="105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Presentación por los preseleccionados en la Residencia de la Embajada de Francia. Aforo estimado: 200 personas</a:t>
            </a:r>
          </a:p>
          <a:p>
            <a:pPr marL="0" indent="0">
              <a:buNone/>
            </a:pPr>
            <a:endParaRPr lang="es-ES_tradnl" sz="1050" i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lvl="0">
              <a:buFont typeface="Wingdings" charset="2"/>
              <a:buChar char="§"/>
            </a:pPr>
            <a:r>
              <a:rPr lang="es-ES_tradnl" sz="1600" b="1" dirty="0">
                <a:solidFill>
                  <a:srgbClr val="4F81BD"/>
                </a:solidFill>
                <a:latin typeface="Century Gothic" panose="020B0502020202020204" pitchFamily="34" charset="0"/>
              </a:rPr>
              <a:t>Finales de septiembre de 2017: </a:t>
            </a:r>
            <a:r>
              <a:rPr lang="es-ES_tradnl" sz="1600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Entrega de premio durante el evento </a:t>
            </a:r>
            <a:r>
              <a:rPr lang="es-ES_tradnl" sz="1600" b="1" i="1" dirty="0">
                <a:solidFill>
                  <a:srgbClr val="FF0000"/>
                </a:solidFill>
                <a:latin typeface="Century Gothic" panose="020B0502020202020204" pitchFamily="34" charset="0"/>
                <a:hlinkClick r:id="rId3"/>
              </a:rPr>
              <a:t>OUI INNOV</a:t>
            </a:r>
            <a:endParaRPr lang="es-ES_tradnl" sz="16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>
              <a:buFont typeface="Wingdings" charset="2"/>
              <a:buChar char="§"/>
            </a:pPr>
            <a:endParaRPr lang="es-ES_tradnl" sz="300" dirty="0">
              <a:solidFill>
                <a:prstClr val="black">
                  <a:lumMod val="95000"/>
                  <a:lumOff val="5000"/>
                </a:prstClr>
              </a:solidFill>
              <a:latin typeface="Century Gothic" panose="020B0502020202020204" pitchFamily="34" charset="0"/>
            </a:endParaRPr>
          </a:p>
          <a:p>
            <a:pPr marL="0" lvl="0" indent="0">
              <a:buNone/>
            </a:pPr>
            <a:r>
              <a:rPr lang="es-ES_tradnl" sz="1050" i="1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Entrega de un trofeo al finalista seleccionado entre los 3 candidatos designados en junio</a:t>
            </a:r>
          </a:p>
          <a:p>
            <a:pPr marL="0" indent="0">
              <a:buNone/>
            </a:pPr>
            <a:endParaRPr lang="es-ES_tradnl" sz="1050" i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s-ES_tradnl" sz="30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Calendario y desarrollo</a:t>
            </a:r>
            <a:endParaRPr lang="en-US" sz="3000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520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en-US" sz="1800" dirty="0">
                <a:latin typeface="Century Gothic" panose="020B0502020202020204" pitchFamily="34" charset="0"/>
              </a:rPr>
              <a:t>Erwan Basnier (Sciences Po 1992)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en-US" sz="1800" i="1" dirty="0" err="1">
                <a:latin typeface="Century Gothic" panose="020B0502020202020204" pitchFamily="34" charset="0"/>
              </a:rPr>
              <a:t>Coordinador</a:t>
            </a:r>
            <a:r>
              <a:rPr lang="fr-FR" altLang="en-US" sz="1800" i="1" dirty="0">
                <a:latin typeface="Century Gothic" panose="020B0502020202020204" pitchFamily="34" charset="0"/>
              </a:rPr>
              <a:t>/</a:t>
            </a:r>
            <a:r>
              <a:rPr lang="fr-FR" altLang="en-US" sz="1800" i="1" dirty="0" err="1">
                <a:latin typeface="Century Gothic" panose="020B0502020202020204" pitchFamily="34" charset="0"/>
              </a:rPr>
              <a:t>Pdte</a:t>
            </a:r>
            <a:r>
              <a:rPr lang="fr-FR" altLang="en-US" sz="1800" i="1" dirty="0">
                <a:latin typeface="Century Gothic" panose="020B0502020202020204" pitchFamily="34" charset="0"/>
              </a:rPr>
              <a:t> </a:t>
            </a:r>
            <a:r>
              <a:rPr lang="fr-FR" altLang="en-US" sz="1800" i="1" dirty="0" err="1">
                <a:latin typeface="Century Gothic" panose="020B0502020202020204" pitchFamily="34" charset="0"/>
              </a:rPr>
              <a:t>Red</a:t>
            </a:r>
            <a:r>
              <a:rPr lang="fr-FR" altLang="en-US" sz="1800" i="1" dirty="0">
                <a:latin typeface="Century Gothic" panose="020B0502020202020204" pitchFamily="34" charset="0"/>
              </a:rPr>
              <a:t> </a:t>
            </a:r>
            <a:r>
              <a:rPr lang="fr-FR" altLang="en-US" sz="1800" i="1" dirty="0" err="1">
                <a:latin typeface="Century Gothic" panose="020B0502020202020204" pitchFamily="34" charset="0"/>
              </a:rPr>
              <a:t>Alumni</a:t>
            </a:r>
            <a:r>
              <a:rPr lang="fr-FR" altLang="en-US" sz="1800" i="1" dirty="0">
                <a:latin typeface="Century Gothic" panose="020B0502020202020204" pitchFamily="34" charset="0"/>
              </a:rPr>
              <a:t> Grandes Écoles Françaises en España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en-US" sz="1800" dirty="0">
                <a:latin typeface="Century Gothic" panose="020B0502020202020204" pitchFamily="34" charset="0"/>
                <a:hlinkClick r:id="rId2"/>
              </a:rPr>
              <a:t>erwanbake@yahoo.es</a:t>
            </a:r>
            <a:endParaRPr lang="fr-FR" altLang="en-US" sz="1800" dirty="0">
              <a:latin typeface="Century Gothic" panose="020B0502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en-US" sz="1800" dirty="0">
                <a:latin typeface="Century Gothic" panose="020B0502020202020204" pitchFamily="34" charset="0"/>
              </a:rPr>
              <a:t>+34 620 92 61 39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fr-FR" altLang="en-US" sz="1800" dirty="0">
              <a:latin typeface="Century Gothic" panose="020B0502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en-US" sz="1800" dirty="0">
                <a:latin typeface="Century Gothic" panose="020B0502020202020204" pitchFamily="34" charset="0"/>
              </a:rPr>
              <a:t>Marjorie </a:t>
            </a:r>
            <a:r>
              <a:rPr lang="fr-FR" altLang="en-US" sz="1800" dirty="0" err="1">
                <a:latin typeface="Century Gothic" panose="020B0502020202020204" pitchFamily="34" charset="0"/>
              </a:rPr>
              <a:t>Nétange</a:t>
            </a:r>
            <a:r>
              <a:rPr lang="fr-FR" altLang="en-US" sz="1800" dirty="0">
                <a:latin typeface="Century Gothic" panose="020B0502020202020204" pitchFamily="34" charset="0"/>
              </a:rPr>
              <a:t> (HEC 2003, Master Sciences Po 2004)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en-US" sz="1800" dirty="0">
                <a:latin typeface="Century Gothic" panose="020B0502020202020204" pitchFamily="34" charset="0"/>
                <a:hlinkClick r:id="rId3"/>
              </a:rPr>
              <a:t>mnetange@hotmail.com</a:t>
            </a:r>
            <a:endParaRPr lang="fr-FR" altLang="en-US" sz="1800" dirty="0">
              <a:latin typeface="Century Gothic" panose="020B0502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en-US" sz="1800" dirty="0">
                <a:latin typeface="Century Gothic" panose="020B0502020202020204" pitchFamily="34" charset="0"/>
              </a:rPr>
              <a:t>+34 608 198 475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Juliette Simonin (HEC 2012)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latin typeface="Century Gothic" panose="020B0502020202020204" pitchFamily="34" charset="0"/>
                <a:hlinkClick r:id="rId4"/>
              </a:rPr>
              <a:t>juliette.simonin@gmail.com</a:t>
            </a:r>
            <a:endParaRPr lang="en-US" altLang="en-US" sz="1800" dirty="0">
              <a:latin typeface="Century Gothic" panose="020B0502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+34 625 524 307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latin typeface="Century Gothic" panose="020B0502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en-US" sz="1800" dirty="0">
                <a:solidFill>
                  <a:prstClr val="black"/>
                </a:solidFill>
                <a:latin typeface="Century Gothic" panose="020B0502020202020204" pitchFamily="34" charset="0"/>
              </a:rPr>
              <a:t>Stéphane </a:t>
            </a:r>
            <a:r>
              <a:rPr lang="fr-FR" altLang="en-US" sz="180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Vojetta</a:t>
            </a:r>
            <a:r>
              <a:rPr lang="fr-FR" altLang="en-US" sz="1800" dirty="0">
                <a:solidFill>
                  <a:prstClr val="black"/>
                </a:solidFill>
                <a:latin typeface="Century Gothic" panose="020B0502020202020204" pitchFamily="34" charset="0"/>
              </a:rPr>
              <a:t> (ESSEC 1997)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en-US" sz="1800" dirty="0">
                <a:solidFill>
                  <a:prstClr val="black"/>
                </a:solidFill>
                <a:latin typeface="Century Gothic" panose="020B0502020202020204" pitchFamily="34" charset="0"/>
                <a:hlinkClick r:id="rId5"/>
              </a:rPr>
              <a:t>Stephane.Vojetta@keycapital.es</a:t>
            </a:r>
            <a:endParaRPr lang="fr-FR" altLang="en-US" sz="18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en-US" sz="1800" dirty="0">
                <a:solidFill>
                  <a:prstClr val="black"/>
                </a:solidFill>
                <a:latin typeface="Century Gothic" panose="020B0502020202020204" pitchFamily="34" charset="0"/>
              </a:rPr>
              <a:t>+34 607 788 376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fr-FR" altLang="en-US" sz="18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s-ES_tradnl" sz="30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El equipo: contactos</a:t>
            </a:r>
            <a:endParaRPr lang="en-US" sz="3000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6291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741</Words>
  <Application>Microsoft Office PowerPoint</Application>
  <PresentationFormat>Affichage à l'écran (4:3)</PresentationFormat>
  <Paragraphs>78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Tema de Office</vt:lpstr>
      <vt:lpstr>Premio de Innovación Alumni Grandes Ecoles Françaises en España</vt:lpstr>
      <vt:lpstr>¿QUÍENES SOMOS? La red Alumni Grandes Écoles Françaises en España</vt:lpstr>
      <vt:lpstr>¿QUÉ PROPONEMOS…? Una nueva iniciativa: el Premio de Innovación</vt:lpstr>
      <vt:lpstr>¿ QUÉ PROPONEMOS … DE DIFERENTE? Un entorno selecto de intercambio internacional</vt:lpstr>
      <vt:lpstr>Calendario y desarrollo</vt:lpstr>
      <vt:lpstr>El equipo: contactos</vt:lpstr>
    </vt:vector>
  </TitlesOfParts>
  <Company>AXA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Premio Alumni Grandes Ecoles</dc:title>
  <dc:creator>Simonin . Juliette</dc:creator>
  <cp:lastModifiedBy>CATTIN ORTOLA Laure</cp:lastModifiedBy>
  <cp:revision>89</cp:revision>
  <cp:lastPrinted>2017-02-16T17:25:30Z</cp:lastPrinted>
  <dcterms:created xsi:type="dcterms:W3CDTF">2016-09-06T08:40:24Z</dcterms:created>
  <dcterms:modified xsi:type="dcterms:W3CDTF">2017-04-24T08:47:19Z</dcterms:modified>
</cp:coreProperties>
</file>